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5"/>
  </p:notesMasterIdLst>
  <p:handoutMasterIdLst>
    <p:handoutMasterId r:id="rId56"/>
  </p:handoutMasterIdLst>
  <p:sldIdLst>
    <p:sldId id="259" r:id="rId4"/>
    <p:sldId id="651" r:id="rId5"/>
    <p:sldId id="653" r:id="rId6"/>
    <p:sldId id="737" r:id="rId7"/>
    <p:sldId id="738" r:id="rId8"/>
    <p:sldId id="739" r:id="rId9"/>
    <p:sldId id="740" r:id="rId10"/>
    <p:sldId id="741" r:id="rId11"/>
    <p:sldId id="742" r:id="rId12"/>
    <p:sldId id="743" r:id="rId13"/>
    <p:sldId id="744" r:id="rId14"/>
    <p:sldId id="745" r:id="rId15"/>
    <p:sldId id="746" r:id="rId16"/>
    <p:sldId id="777" r:id="rId17"/>
    <p:sldId id="654" r:id="rId18"/>
    <p:sldId id="657" r:id="rId19"/>
    <p:sldId id="781" r:id="rId20"/>
    <p:sldId id="782" r:id="rId21"/>
    <p:sldId id="783" r:id="rId22"/>
    <p:sldId id="784" r:id="rId23"/>
    <p:sldId id="785" r:id="rId24"/>
    <p:sldId id="786" r:id="rId25"/>
    <p:sldId id="787" r:id="rId26"/>
    <p:sldId id="788" r:id="rId27"/>
    <p:sldId id="789" r:id="rId28"/>
    <p:sldId id="790" r:id="rId29"/>
    <p:sldId id="655" r:id="rId30"/>
    <p:sldId id="667" r:id="rId31"/>
    <p:sldId id="758" r:id="rId32"/>
    <p:sldId id="759" r:id="rId33"/>
    <p:sldId id="760" r:id="rId34"/>
    <p:sldId id="761" r:id="rId35"/>
    <p:sldId id="762" r:id="rId36"/>
    <p:sldId id="763" r:id="rId37"/>
    <p:sldId id="764" r:id="rId38"/>
    <p:sldId id="765" r:id="rId39"/>
    <p:sldId id="766" r:id="rId40"/>
    <p:sldId id="779" r:id="rId41"/>
    <p:sldId id="656" r:id="rId42"/>
    <p:sldId id="687" r:id="rId43"/>
    <p:sldId id="768" r:id="rId44"/>
    <p:sldId id="769" r:id="rId45"/>
    <p:sldId id="770" r:id="rId46"/>
    <p:sldId id="771" r:id="rId47"/>
    <p:sldId id="772" r:id="rId48"/>
    <p:sldId id="773" r:id="rId49"/>
    <p:sldId id="774" r:id="rId50"/>
    <p:sldId id="775" r:id="rId51"/>
    <p:sldId id="776" r:id="rId52"/>
    <p:sldId id="780" r:id="rId53"/>
    <p:sldId id="634" r:id="rId5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po Galimberti" initials="FG" lastIdx="1" clrIdx="0">
    <p:extLst>
      <p:ext uri="{19B8F6BF-5375-455C-9EA6-DF929625EA0E}">
        <p15:presenceInfo xmlns:p15="http://schemas.microsoft.com/office/powerpoint/2012/main" userId="S::fgalimberti@refricerche.it::7e07dbf9-0536-4e38-9b85-48810c679c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0000"/>
    <a:srgbClr val="5AA2AE"/>
    <a:srgbClr val="7F8FA9"/>
    <a:srgbClr val="253356"/>
    <a:srgbClr val="666B79"/>
    <a:srgbClr val="BCBEC0"/>
    <a:srgbClr val="808080"/>
    <a:srgbClr val="FF8103"/>
    <a:srgbClr val="F3A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5033" autoAdjust="0"/>
  </p:normalViewPr>
  <p:slideViewPr>
    <p:cSldViewPr snapToGrid="0" snapToObjects="1">
      <p:cViewPr varScale="1">
        <p:scale>
          <a:sx n="108" d="100"/>
          <a:sy n="108" d="100"/>
        </p:scale>
        <p:origin x="33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F5C3-2C4D-4E80-949A-B6C65DAE5346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A5CF-9533-4F2F-BDD5-B5F390CF0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2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AEC0-BBF2-3C48-91C3-E33AF3B3FA0B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9872C-4A41-BD40-B2C6-61263BA46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5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2202-E6F5-F148-983E-9D40FF1E5CD9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1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6CCE-3ED3-064E-94AF-9B74937C8ABC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6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10D-0956-9640-AACB-F5C0D5235199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85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021-712A-AA4C-9481-9EF4443589C8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3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6688-6F80-6D4B-AE5B-1BA5F2C4DD91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3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BB8-0E5B-3840-BCF6-91B167F603B0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7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F4B9-8C83-884A-B8AC-F5C49BDDEF8B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23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7D27-6AB2-9344-930B-038DE6BEAD96}" type="datetime1">
              <a:rPr lang="it-IT" smtClean="0"/>
              <a:t>23/01/2025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0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658A-0498-9047-9A1B-CE60852142BE}" type="datetime1">
              <a:rPr lang="it-IT" smtClean="0"/>
              <a:t>23/01/2025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031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CB15-8383-A545-9513-998903F4499B}" type="datetime1">
              <a:rPr lang="it-IT" smtClean="0"/>
              <a:t>23/01/2025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3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1F3-8396-A049-B311-D488BFBFBF71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5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51BA-F5A3-374F-83C8-2AA67A129DD9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10755107" y="6522585"/>
            <a:ext cx="1436893" cy="3494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6515861"/>
            <a:ext cx="10689765" cy="349624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0755107" y="6563790"/>
            <a:ext cx="1325133" cy="26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DA5D5FF-1B05-7644-95ED-E25AD0103B07}" type="slidenum">
              <a:rPr lang="it-IT" sz="110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‹N›</a:t>
            </a:fld>
            <a:r>
              <a:rPr lang="it-IT" sz="11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/51</a:t>
            </a:r>
            <a:endParaRPr lang="it-IT" sz="1000" dirty="0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0" y="6562003"/>
            <a:ext cx="7763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«Energia PMI»</a:t>
            </a:r>
            <a:endParaRPr lang="it-IT" sz="1100" dirty="0"/>
          </a:p>
        </p:txBody>
      </p:sp>
      <p:sp>
        <p:nvSpPr>
          <p:cNvPr id="15" name="Titolo 1"/>
          <p:cNvSpPr txBox="1">
            <a:spLocks/>
          </p:cNvSpPr>
          <p:nvPr userDrawn="1"/>
        </p:nvSpPr>
        <p:spPr>
          <a:xfrm>
            <a:off x="406390" y="403226"/>
            <a:ext cx="10040471" cy="61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500" b="1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43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6D3-E02A-A44F-A6E1-F1F39A1AF065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60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723-DD7A-094F-B54C-A1963F06F91F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9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C6F-47A9-134F-A432-773B3C06B8AC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18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2C4D-6A26-DA4D-AE44-D2D70E894EAD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063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5950-DFC7-664A-B599-7430C7AC590C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186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F0B2-0E62-3343-9ECB-293FC8EBE8F4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720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EC94-3E62-4B47-BB21-947572778ED3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185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B351-EDBE-674A-BDA2-3FF173E14DE9}" type="datetime1">
              <a:rPr lang="it-IT" smtClean="0"/>
              <a:t>23/01/2025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466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CFAF-D2B9-414B-8D3E-0116A70EED36}" type="datetime1">
              <a:rPr lang="it-IT" smtClean="0"/>
              <a:t>23/01/2025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105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A26B-3D8B-1742-B462-8BB893F4840E}" type="datetime1">
              <a:rPr lang="it-IT" smtClean="0"/>
              <a:t>23/01/2025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8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E2F2-9244-5C44-831E-F00C766D65A1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51D5-5008-8F45-8EF4-59E819431A32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18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FDA-3944-D74D-B0FB-E39E196986C3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208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6957-9922-F04A-9F62-D2C819ED721B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56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2AB6-E293-804B-8ED2-23F7CCE8B1BC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175-64C9-E443-82E2-4F4D55FF3190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0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03D8-ED7F-BB44-BDCC-5121BB980215}" type="datetime1">
              <a:rPr lang="it-IT" smtClean="0"/>
              <a:t>23/01/2025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D7A2-19AC-2A42-BA31-D2F381ADA945}" type="datetime1">
              <a:rPr lang="it-IT" smtClean="0"/>
              <a:t>23/01/2025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18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9F48-A19B-724C-8C5C-AA6C676E2679}" type="datetime1">
              <a:rPr lang="it-IT" smtClean="0"/>
              <a:t>23/01/2025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1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BB27-CF74-C64F-8BDA-97447FBFE843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88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0B90-1D0D-8B49-9D70-22A9A8662197}" type="datetime1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3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0396-EE9E-7540-BA00-062DFB047C5A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F5A1-E311-5B4F-8861-95C21D132249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3839-F247-D245-8D4C-E7BA7D1B6C99}" type="datetime1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07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81600" y="3694921"/>
            <a:ext cx="4910400" cy="316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40835" y="3415862"/>
            <a:ext cx="4623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ENERGIA PMI</a:t>
            </a:r>
          </a:p>
          <a:p>
            <a:endParaRPr lang="it-IT" sz="1400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r>
              <a:rPr lang="it-IT" sz="20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Gennaio 2025</a:t>
            </a:r>
            <a:endParaRPr lang="it-IT" sz="3200" i="1" dirty="0">
              <a:solidFill>
                <a:srgbClr val="4F81BD"/>
              </a:solidFill>
              <a:effectLst/>
              <a:latin typeface="Arial" charset="0"/>
              <a:ea typeface="Times New Roman" panose="02020603050405020304" pitchFamily="18" charset="0"/>
              <a:cs typeface="Arial" charset="0"/>
            </a:endParaRPr>
          </a:p>
          <a:p>
            <a:endParaRPr lang="it-IT" b="1" i="1" dirty="0">
              <a:solidFill>
                <a:srgbClr val="4F81BD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562995" y="5201211"/>
            <a:ext cx="4301938" cy="60693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 di testo 4">
            <a:extLst>
              <a:ext uri="{FF2B5EF4-FFF2-40B4-BE49-F238E27FC236}">
                <a16:creationId xmlns:a16="http://schemas.microsoft.com/office/drawing/2014/main" id="{36F79569-6CED-4C17-9C4C-849120F57130}"/>
              </a:ext>
            </a:extLst>
          </p:cNvPr>
          <p:cNvSpPr txBox="1"/>
          <p:nvPr/>
        </p:nvSpPr>
        <p:spPr>
          <a:xfrm>
            <a:off x="-1" y="6484516"/>
            <a:ext cx="2982595" cy="358775"/>
          </a:xfrm>
          <a:prstGeom prst="rect">
            <a:avLst/>
          </a:prstGeom>
          <a:solidFill>
            <a:srgbClr val="4F81BD"/>
          </a:solidFill>
          <a:ln w="6350">
            <a:solidFill>
              <a:srgbClr val="4F81BD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i="1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Immagine: https://it.freepik.com</a:t>
            </a:r>
            <a:endParaRPr lang="it-IT" sz="11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5A845B-9F97-4254-8218-A8DD3859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A505"/>
              </a:clrFrom>
              <a:clrTo>
                <a:srgbClr val="F3A5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130" y="855506"/>
            <a:ext cx="5398927" cy="4026233"/>
          </a:xfrm>
          <a:prstGeom prst="rect">
            <a:avLst/>
          </a:prstGeom>
          <a:solidFill>
            <a:srgbClr val="4F81BD"/>
          </a:solidFill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846C34A-5E13-48C7-87EA-9272A718EB19}"/>
              </a:ext>
            </a:extLst>
          </p:cNvPr>
          <p:cNvSpPr/>
          <p:nvPr/>
        </p:nvSpPr>
        <p:spPr>
          <a:xfrm>
            <a:off x="7562995" y="5201211"/>
            <a:ext cx="4301938" cy="60693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 di testo 23">
            <a:extLst>
              <a:ext uri="{FF2B5EF4-FFF2-40B4-BE49-F238E27FC236}">
                <a16:creationId xmlns:a16="http://schemas.microsoft.com/office/drawing/2014/main" id="{706349D4-3D36-4E18-A35F-3B44E9139A13}"/>
              </a:ext>
            </a:extLst>
          </p:cNvPr>
          <p:cNvSpPr txBox="1"/>
          <p:nvPr/>
        </p:nvSpPr>
        <p:spPr>
          <a:xfrm>
            <a:off x="7540835" y="6225351"/>
            <a:ext cx="3998261" cy="3587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il supporto scientifico di REF Ricerche</a:t>
            </a:r>
            <a:endParaRPr lang="it-IT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33B29F-8EF2-DDF8-15AA-93B1F1897D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995" y="5367498"/>
            <a:ext cx="3383279" cy="7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FAFD37-335F-BB99-9E92-BD11C064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53031"/>
            <a:ext cx="7924800" cy="432816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4165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88A4CE-571B-24BB-2577-506C16E5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261197"/>
            <a:ext cx="7924800" cy="397002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9982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847C29-BF84-702F-F9C0-7E602431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261197"/>
            <a:ext cx="7924800" cy="397002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5417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A6B1C6A-0EDD-0443-E416-F896E760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42276"/>
            <a:ext cx="7924800" cy="433578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74392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0FC93B-2374-0E37-51DB-A4A6D26F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189116"/>
            <a:ext cx="7924800" cy="415290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60729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D4E483-FFBC-04C9-7A7B-0A7B6E05B8D3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«parrucchiere»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1198637" y="5863989"/>
            <a:ext cx="51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7E6D5C-F323-8800-8AB4-9769D705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37" y="1695136"/>
            <a:ext cx="6974428" cy="36762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BC320A-2558-8101-8BA9-E28DF6F6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394" b="35033"/>
          <a:stretch/>
        </p:blipFill>
        <p:spPr>
          <a:xfrm>
            <a:off x="1192540" y="1512326"/>
            <a:ext cx="698052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4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31F62A-A0C5-AA38-951E-946D82C5848A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25D404-80EC-6E83-0B30-FAEFF6CA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57585"/>
            <a:ext cx="792480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7C06-AC09-0609-1A35-8237D380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B280A959-189B-B2D8-07D3-21371449C395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72279CD9-68BC-047B-405A-27C32CF96BEC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D29938-9ABC-3568-94E6-DEBD5BFC9DA4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E6B4829-7FCE-F551-6A6F-EF833455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43285"/>
            <a:ext cx="792480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5C65F-7E90-838C-251C-A96E28E4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E4BDCD85-3F3A-6639-B2C2-937EBED0CE13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39D3954-A4A9-BB57-3A8E-CE99258B46A0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CFCB51-3A87-4ED4-A4E2-3ECE59C4E4A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8BAE41E-8448-4477-FC6B-0DEC5D138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A3120-4652-9645-B2CC-47086FD9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2490F67C-0F53-BCA1-39D2-FFBF69D77965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66D58386-07B0-0448-E207-35BF6B58506F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9DD166-993F-EDBB-1913-0C3CED6A2F1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ACC0FB-4D15-7ACB-239A-B64CEB37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5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2838DE1-3609-6463-9B32-D372E21FE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4" y="1002441"/>
            <a:ext cx="5501640" cy="3497580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IL CRITERIO DI SELEZIONE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38C516-E4B7-EAF2-9F04-D1B2E1B1A0BC}"/>
              </a:ext>
            </a:extLst>
          </p:cNvPr>
          <p:cNvSpPr txBox="1"/>
          <p:nvPr/>
        </p:nvSpPr>
        <p:spPr>
          <a:xfrm>
            <a:off x="6435173" y="6552394"/>
            <a:ext cx="4254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Segoe UI" panose="020B0502040204020203" pitchFamily="34" charset="0"/>
                <a:cs typeface="Segoe UI" panose="020B0502040204020203" pitchFamily="34" charset="0"/>
              </a:rPr>
              <a:t>Image: </a:t>
            </a:r>
            <a:r>
              <a:rPr lang="en-US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This cover has been designed using resources from Flaticon.com</a:t>
            </a:r>
            <a:r>
              <a:rPr lang="it-IT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8A9ACE-2DED-0717-445E-76D859F03E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flipH="1">
            <a:off x="3343692" y="613033"/>
            <a:ext cx="5652000" cy="5617822"/>
          </a:xfrm>
          <a:prstGeom prst="rect">
            <a:avLst/>
          </a:prstGeom>
          <a:effectLst>
            <a:reflection blurRad="152400" stA="45000" endPos="65000" dist="50800" dir="5400000" sy="-100000" algn="bl" rotWithShape="0"/>
          </a:effectLst>
        </p:spPr>
      </p:pic>
      <p:grpSp>
        <p:nvGrpSpPr>
          <p:cNvPr id="11" name="Gruppo">
            <a:extLst>
              <a:ext uri="{FF2B5EF4-FFF2-40B4-BE49-F238E27FC236}">
                <a16:creationId xmlns:a16="http://schemas.microsoft.com/office/drawing/2014/main" id="{74C4EEF0-BF06-AC1B-FC7C-F3D123216781}"/>
              </a:ext>
            </a:extLst>
          </p:cNvPr>
          <p:cNvGrpSpPr/>
          <p:nvPr/>
        </p:nvGrpSpPr>
        <p:grpSpPr>
          <a:xfrm>
            <a:off x="7162449" y="2139966"/>
            <a:ext cx="4423376" cy="4105001"/>
            <a:chOff x="0" y="0"/>
            <a:chExt cx="3551934" cy="3231331"/>
          </a:xfrm>
        </p:grpSpPr>
        <p:sp>
          <p:nvSpPr>
            <p:cNvPr id="12" name="ortofrutta">
              <a:extLst>
                <a:ext uri="{FF2B5EF4-FFF2-40B4-BE49-F238E27FC236}">
                  <a16:creationId xmlns:a16="http://schemas.microsoft.com/office/drawing/2014/main" id="{28AEFE76-6304-7B37-6076-7AA89B71A122}"/>
                </a:ext>
              </a:extLst>
            </p:cNvPr>
            <p:cNvSpPr txBox="1"/>
            <p:nvPr/>
          </p:nvSpPr>
          <p:spPr>
            <a:xfrm>
              <a:off x="256080" y="0"/>
              <a:ext cx="1113969" cy="1551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 dirty="0" err="1"/>
                <a:t>ortofrutta</a:t>
              </a:r>
              <a:endParaRPr sz="1200" dirty="0"/>
            </a:p>
          </p:txBody>
        </p:sp>
        <p:sp>
          <p:nvSpPr>
            <p:cNvPr id="13" name="Mela">
              <a:extLst>
                <a:ext uri="{FF2B5EF4-FFF2-40B4-BE49-F238E27FC236}">
                  <a16:creationId xmlns:a16="http://schemas.microsoft.com/office/drawing/2014/main" id="{D0E9FD97-675E-9719-D7D4-4EF79CC85F13}"/>
                </a:ext>
              </a:extLst>
            </p:cNvPr>
            <p:cNvSpPr/>
            <p:nvPr/>
          </p:nvSpPr>
          <p:spPr>
            <a:xfrm>
              <a:off x="58420" y="71567"/>
              <a:ext cx="78064" cy="8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10" h="20613" extrusionOk="0">
                  <a:moveTo>
                    <a:pt x="0" y="2"/>
                  </a:moveTo>
                  <a:cubicBezTo>
                    <a:pt x="1451" y="3943"/>
                    <a:pt x="5157" y="4456"/>
                    <a:pt x="6978" y="3382"/>
                  </a:cubicBezTo>
                  <a:cubicBezTo>
                    <a:pt x="7286" y="3563"/>
                    <a:pt x="8060" y="4073"/>
                    <a:pt x="8550" y="4884"/>
                  </a:cubicBezTo>
                  <a:cubicBezTo>
                    <a:pt x="8454" y="5252"/>
                    <a:pt x="8387" y="5636"/>
                    <a:pt x="8341" y="6039"/>
                  </a:cubicBezTo>
                  <a:cubicBezTo>
                    <a:pt x="7169" y="5159"/>
                    <a:pt x="4412" y="3710"/>
                    <a:pt x="1571" y="6696"/>
                  </a:cubicBezTo>
                  <a:cubicBezTo>
                    <a:pt x="-2090" y="10545"/>
                    <a:pt x="1666" y="17304"/>
                    <a:pt x="3532" y="19171"/>
                  </a:cubicBezTo>
                  <a:cubicBezTo>
                    <a:pt x="5051" y="20690"/>
                    <a:pt x="7284" y="21033"/>
                    <a:pt x="8895" y="20084"/>
                  </a:cubicBezTo>
                  <a:cubicBezTo>
                    <a:pt x="10541" y="20966"/>
                    <a:pt x="12760" y="20533"/>
                    <a:pt x="14220" y="18952"/>
                  </a:cubicBezTo>
                  <a:cubicBezTo>
                    <a:pt x="16014" y="17010"/>
                    <a:pt x="19510" y="10100"/>
                    <a:pt x="15705" y="6404"/>
                  </a:cubicBezTo>
                  <a:cubicBezTo>
                    <a:pt x="12821" y="3604"/>
                    <a:pt x="10177" y="5030"/>
                    <a:pt x="8996" y="5962"/>
                  </a:cubicBezTo>
                  <a:cubicBezTo>
                    <a:pt x="9362" y="4276"/>
                    <a:pt x="10299" y="2881"/>
                    <a:pt x="11830" y="1818"/>
                  </a:cubicBezTo>
                  <a:cubicBezTo>
                    <a:pt x="12127" y="1605"/>
                    <a:pt x="11429" y="972"/>
                    <a:pt x="11062" y="1235"/>
                  </a:cubicBezTo>
                  <a:cubicBezTo>
                    <a:pt x="9865" y="2172"/>
                    <a:pt x="9134" y="3168"/>
                    <a:pt x="8722" y="4327"/>
                  </a:cubicBezTo>
                  <a:cubicBezTo>
                    <a:pt x="8152" y="3554"/>
                    <a:pt x="7406" y="3094"/>
                    <a:pt x="7137" y="2944"/>
                  </a:cubicBezTo>
                  <a:cubicBezTo>
                    <a:pt x="6952" y="2300"/>
                    <a:pt x="6374" y="756"/>
                    <a:pt x="4976" y="243"/>
                  </a:cubicBezTo>
                  <a:cubicBezTo>
                    <a:pt x="2769" y="-567"/>
                    <a:pt x="2384" y="99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14" name="Rettangolo arrotondato">
              <a:extLst>
                <a:ext uri="{FF2B5EF4-FFF2-40B4-BE49-F238E27FC236}">
                  <a16:creationId xmlns:a16="http://schemas.microsoft.com/office/drawing/2014/main" id="{32196DAE-95CE-83C0-8721-ABA242F631F0}"/>
                </a:ext>
              </a:extLst>
            </p:cNvPr>
            <p:cNvSpPr/>
            <p:nvPr/>
          </p:nvSpPr>
          <p:spPr>
            <a:xfrm>
              <a:off x="15235" y="27919"/>
              <a:ext cx="164433" cy="164822"/>
            </a:xfrm>
            <a:prstGeom prst="roundRect">
              <a:avLst>
                <a:gd name="adj" fmla="val 25930"/>
              </a:avLst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15" name="bar">
              <a:extLst>
                <a:ext uri="{FF2B5EF4-FFF2-40B4-BE49-F238E27FC236}">
                  <a16:creationId xmlns:a16="http://schemas.microsoft.com/office/drawing/2014/main" id="{BE759725-EB31-C6B1-FD5D-D98AADBA88EE}"/>
                </a:ext>
              </a:extLst>
            </p:cNvPr>
            <p:cNvSpPr txBox="1"/>
            <p:nvPr/>
          </p:nvSpPr>
          <p:spPr>
            <a:xfrm>
              <a:off x="2281792" y="6699"/>
              <a:ext cx="510655" cy="1551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/>
                <a:t>bar</a:t>
              </a:r>
            </a:p>
          </p:txBody>
        </p:sp>
        <p:sp>
          <p:nvSpPr>
            <p:cNvPr id="16" name="PARRUCCHIERE">
              <a:extLst>
                <a:ext uri="{FF2B5EF4-FFF2-40B4-BE49-F238E27FC236}">
                  <a16:creationId xmlns:a16="http://schemas.microsoft.com/office/drawing/2014/main" id="{8EF44F87-662C-19EC-158B-C8D487A8E661}"/>
                </a:ext>
              </a:extLst>
            </p:cNvPr>
            <p:cNvSpPr txBox="1"/>
            <p:nvPr/>
          </p:nvSpPr>
          <p:spPr>
            <a:xfrm>
              <a:off x="2271584" y="771950"/>
              <a:ext cx="1121803" cy="1551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/>
                <a:t>PARRUCCHIERE</a:t>
              </a:r>
            </a:p>
          </p:txBody>
        </p:sp>
        <p:sp>
          <p:nvSpPr>
            <p:cNvPr id="17" name="Insegna barbiere">
              <a:extLst>
                <a:ext uri="{FF2B5EF4-FFF2-40B4-BE49-F238E27FC236}">
                  <a16:creationId xmlns:a16="http://schemas.microsoft.com/office/drawing/2014/main" id="{96480D83-4745-65FD-392D-EBA601CCF90D}"/>
                </a:ext>
              </a:extLst>
            </p:cNvPr>
            <p:cNvSpPr/>
            <p:nvPr/>
          </p:nvSpPr>
          <p:spPr>
            <a:xfrm>
              <a:off x="2104365" y="818430"/>
              <a:ext cx="49368" cy="15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9944" y="0"/>
                    <a:pt x="9251" y="218"/>
                    <a:pt x="9231" y="489"/>
                  </a:cubicBezTo>
                  <a:lnTo>
                    <a:pt x="8540" y="489"/>
                  </a:lnTo>
                  <a:cubicBezTo>
                    <a:pt x="5010" y="489"/>
                    <a:pt x="2094" y="1322"/>
                    <a:pt x="1627" y="2404"/>
                  </a:cubicBezTo>
                  <a:lnTo>
                    <a:pt x="0" y="2404"/>
                  </a:lnTo>
                  <a:lnTo>
                    <a:pt x="0" y="5023"/>
                  </a:lnTo>
                  <a:lnTo>
                    <a:pt x="1595" y="5023"/>
                  </a:lnTo>
                  <a:lnTo>
                    <a:pt x="1595" y="16578"/>
                  </a:lnTo>
                  <a:lnTo>
                    <a:pt x="0" y="16578"/>
                  </a:lnTo>
                  <a:lnTo>
                    <a:pt x="0" y="19196"/>
                  </a:lnTo>
                  <a:lnTo>
                    <a:pt x="1627" y="19196"/>
                  </a:lnTo>
                  <a:cubicBezTo>
                    <a:pt x="2094" y="20278"/>
                    <a:pt x="5010" y="21111"/>
                    <a:pt x="8540" y="21111"/>
                  </a:cubicBezTo>
                  <a:lnTo>
                    <a:pt x="9231" y="21111"/>
                  </a:lnTo>
                  <a:cubicBezTo>
                    <a:pt x="9251" y="21382"/>
                    <a:pt x="9944" y="21600"/>
                    <a:pt x="10800" y="21600"/>
                  </a:cubicBezTo>
                  <a:cubicBezTo>
                    <a:pt x="11656" y="21600"/>
                    <a:pt x="12354" y="21382"/>
                    <a:pt x="12374" y="21111"/>
                  </a:cubicBezTo>
                  <a:lnTo>
                    <a:pt x="13066" y="21111"/>
                  </a:lnTo>
                  <a:cubicBezTo>
                    <a:pt x="16595" y="21111"/>
                    <a:pt x="19511" y="20278"/>
                    <a:pt x="19979" y="19196"/>
                  </a:cubicBezTo>
                  <a:lnTo>
                    <a:pt x="21600" y="19196"/>
                  </a:lnTo>
                  <a:lnTo>
                    <a:pt x="21600" y="16578"/>
                  </a:lnTo>
                  <a:lnTo>
                    <a:pt x="20005" y="16578"/>
                  </a:lnTo>
                  <a:lnTo>
                    <a:pt x="20005" y="5023"/>
                  </a:lnTo>
                  <a:lnTo>
                    <a:pt x="21600" y="5023"/>
                  </a:lnTo>
                  <a:lnTo>
                    <a:pt x="21600" y="2404"/>
                  </a:lnTo>
                  <a:lnTo>
                    <a:pt x="19979" y="2404"/>
                  </a:lnTo>
                  <a:cubicBezTo>
                    <a:pt x="19511" y="1322"/>
                    <a:pt x="16595" y="489"/>
                    <a:pt x="13066" y="489"/>
                  </a:cubicBezTo>
                  <a:lnTo>
                    <a:pt x="12374" y="489"/>
                  </a:lnTo>
                  <a:cubicBezTo>
                    <a:pt x="12354" y="218"/>
                    <a:pt x="11656" y="0"/>
                    <a:pt x="10800" y="0"/>
                  </a:cubicBezTo>
                  <a:close/>
                  <a:moveTo>
                    <a:pt x="3243" y="5023"/>
                  </a:moveTo>
                  <a:lnTo>
                    <a:pt x="12749" y="5023"/>
                  </a:lnTo>
                  <a:lnTo>
                    <a:pt x="3243" y="6529"/>
                  </a:lnTo>
                  <a:lnTo>
                    <a:pt x="3243" y="5023"/>
                  </a:lnTo>
                  <a:close/>
                  <a:moveTo>
                    <a:pt x="18357" y="5709"/>
                  </a:moveTo>
                  <a:lnTo>
                    <a:pt x="18357" y="7196"/>
                  </a:lnTo>
                  <a:lnTo>
                    <a:pt x="3243" y="9590"/>
                  </a:lnTo>
                  <a:lnTo>
                    <a:pt x="3243" y="8103"/>
                  </a:lnTo>
                  <a:lnTo>
                    <a:pt x="18357" y="5709"/>
                  </a:lnTo>
                  <a:close/>
                  <a:moveTo>
                    <a:pt x="18357" y="8771"/>
                  </a:moveTo>
                  <a:lnTo>
                    <a:pt x="18357" y="10347"/>
                  </a:lnTo>
                  <a:lnTo>
                    <a:pt x="3243" y="12741"/>
                  </a:lnTo>
                  <a:lnTo>
                    <a:pt x="3243" y="11165"/>
                  </a:lnTo>
                  <a:lnTo>
                    <a:pt x="18357" y="8771"/>
                  </a:lnTo>
                  <a:close/>
                  <a:moveTo>
                    <a:pt x="18357" y="11921"/>
                  </a:moveTo>
                  <a:lnTo>
                    <a:pt x="18357" y="13497"/>
                  </a:lnTo>
                  <a:lnTo>
                    <a:pt x="3243" y="15891"/>
                  </a:lnTo>
                  <a:lnTo>
                    <a:pt x="3243" y="14315"/>
                  </a:lnTo>
                  <a:lnTo>
                    <a:pt x="18357" y="11921"/>
                  </a:lnTo>
                  <a:close/>
                  <a:moveTo>
                    <a:pt x="18357" y="15073"/>
                  </a:moveTo>
                  <a:lnTo>
                    <a:pt x="18357" y="16578"/>
                  </a:lnTo>
                  <a:lnTo>
                    <a:pt x="8851" y="16578"/>
                  </a:lnTo>
                  <a:lnTo>
                    <a:pt x="18357" y="15073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18" name="consumi (MWh) 4…">
              <a:extLst>
                <a:ext uri="{FF2B5EF4-FFF2-40B4-BE49-F238E27FC236}">
                  <a16:creationId xmlns:a16="http://schemas.microsoft.com/office/drawing/2014/main" id="{4D2D1E0B-A3D3-5A21-6167-B5CCB5C22652}"/>
                </a:ext>
              </a:extLst>
            </p:cNvPr>
            <p:cNvSpPr/>
            <p:nvPr/>
          </p:nvSpPr>
          <p:spPr>
            <a:xfrm>
              <a:off x="256080" y="409515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sz="1200" b="1" dirty="0"/>
                <a:t>4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sz="1200" b="1" dirty="0"/>
                <a:t>6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F1</a:t>
              </a:r>
              <a:r>
                <a:rPr sz="1200" b="1" dirty="0"/>
                <a:t> </a:t>
              </a:r>
              <a:r>
                <a:rPr lang="it-IT" sz="1200" b="1" dirty="0"/>
                <a:t>38</a:t>
              </a:r>
              <a:r>
                <a:rPr sz="1200" b="1" dirty="0"/>
                <a:t>% </a:t>
              </a:r>
              <a:r>
                <a:rPr sz="1200" dirty="0"/>
                <a:t>F2</a:t>
              </a:r>
              <a:r>
                <a:rPr sz="1200" b="1" dirty="0"/>
                <a:t> 2</a:t>
              </a:r>
              <a:r>
                <a:rPr lang="it-IT" sz="1200" b="1" dirty="0"/>
                <a:t>7</a:t>
              </a:r>
              <a:r>
                <a:rPr sz="1200" b="1" dirty="0"/>
                <a:t>% </a:t>
              </a:r>
              <a:r>
                <a:rPr sz="1200" dirty="0"/>
                <a:t>F3</a:t>
              </a:r>
              <a:r>
                <a:rPr sz="1200" b="1" dirty="0"/>
                <a:t> 3</a:t>
              </a:r>
              <a:r>
                <a:rPr lang="it-IT" sz="1200" b="1" dirty="0"/>
                <a:t>5</a:t>
              </a:r>
              <a:r>
                <a:rPr sz="1200" b="1" dirty="0"/>
                <a:t>%</a:t>
              </a:r>
            </a:p>
          </p:txBody>
        </p:sp>
        <p:grpSp>
          <p:nvGrpSpPr>
            <p:cNvPr id="19" name="Gruppo">
              <a:extLst>
                <a:ext uri="{FF2B5EF4-FFF2-40B4-BE49-F238E27FC236}">
                  <a16:creationId xmlns:a16="http://schemas.microsoft.com/office/drawing/2014/main" id="{BC5A58AF-3D32-3860-1CD4-AB33FC477A7D}"/>
                </a:ext>
              </a:extLst>
            </p:cNvPr>
            <p:cNvGrpSpPr/>
            <p:nvPr/>
          </p:nvGrpSpPr>
          <p:grpSpPr>
            <a:xfrm>
              <a:off x="2046833" y="33571"/>
              <a:ext cx="164433" cy="164822"/>
              <a:chOff x="0" y="0"/>
              <a:chExt cx="164431" cy="164821"/>
            </a:xfrm>
          </p:grpSpPr>
          <p:sp>
            <p:nvSpPr>
              <p:cNvPr id="29" name="Caffè">
                <a:extLst>
                  <a:ext uri="{FF2B5EF4-FFF2-40B4-BE49-F238E27FC236}">
                    <a16:creationId xmlns:a16="http://schemas.microsoft.com/office/drawing/2014/main" id="{582802C2-2496-BAAA-90D9-912B97EE090F}"/>
                  </a:ext>
                </a:extLst>
              </p:cNvPr>
              <p:cNvSpPr/>
              <p:nvPr/>
            </p:nvSpPr>
            <p:spPr>
              <a:xfrm>
                <a:off x="24511" y="45984"/>
                <a:ext cx="115408" cy="72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extrusionOk="0">
                    <a:moveTo>
                      <a:pt x="3632" y="0"/>
                    </a:moveTo>
                    <a:cubicBezTo>
                      <a:pt x="3310" y="0"/>
                      <a:pt x="3052" y="422"/>
                      <a:pt x="3063" y="933"/>
                    </a:cubicBezTo>
                    <a:cubicBezTo>
                      <a:pt x="3133" y="4055"/>
                      <a:pt x="3513" y="14136"/>
                      <a:pt x="5539" y="17628"/>
                    </a:cubicBezTo>
                    <a:lnTo>
                      <a:pt x="193" y="17628"/>
                    </a:lnTo>
                    <a:cubicBezTo>
                      <a:pt x="25" y="17628"/>
                      <a:pt x="-45" y="17817"/>
                      <a:pt x="30" y="18055"/>
                    </a:cubicBezTo>
                    <a:cubicBezTo>
                      <a:pt x="392" y="19213"/>
                      <a:pt x="2458" y="21600"/>
                      <a:pt x="4710" y="21600"/>
                    </a:cubicBezTo>
                    <a:cubicBezTo>
                      <a:pt x="6340" y="21600"/>
                      <a:pt x="15171" y="21600"/>
                      <a:pt x="16800" y="21600"/>
                    </a:cubicBezTo>
                    <a:cubicBezTo>
                      <a:pt x="19052" y="21600"/>
                      <a:pt x="21118" y="19213"/>
                      <a:pt x="21480" y="18055"/>
                    </a:cubicBezTo>
                    <a:cubicBezTo>
                      <a:pt x="21555" y="17817"/>
                      <a:pt x="21485" y="17628"/>
                      <a:pt x="21317" y="17628"/>
                    </a:cubicBezTo>
                    <a:lnTo>
                      <a:pt x="15393" y="17628"/>
                    </a:lnTo>
                    <a:cubicBezTo>
                      <a:pt x="15657" y="17172"/>
                      <a:pt x="15893" y="16606"/>
                      <a:pt x="16104" y="15957"/>
                    </a:cubicBezTo>
                    <a:cubicBezTo>
                      <a:pt x="16236" y="15552"/>
                      <a:pt x="16495" y="15291"/>
                      <a:pt x="16782" y="15291"/>
                    </a:cubicBezTo>
                    <a:lnTo>
                      <a:pt x="17640" y="15291"/>
                    </a:lnTo>
                    <a:cubicBezTo>
                      <a:pt x="20190" y="15291"/>
                      <a:pt x="21524" y="11448"/>
                      <a:pt x="21524" y="7654"/>
                    </a:cubicBezTo>
                    <a:cubicBezTo>
                      <a:pt x="21524" y="4558"/>
                      <a:pt x="20609" y="2922"/>
                      <a:pt x="18877" y="2922"/>
                    </a:cubicBezTo>
                    <a:lnTo>
                      <a:pt x="18225" y="2922"/>
                    </a:lnTo>
                    <a:cubicBezTo>
                      <a:pt x="17999" y="2922"/>
                      <a:pt x="17819" y="2620"/>
                      <a:pt x="17831" y="2262"/>
                    </a:cubicBezTo>
                    <a:cubicBezTo>
                      <a:pt x="17850" y="1741"/>
                      <a:pt x="17860" y="1291"/>
                      <a:pt x="17868" y="933"/>
                    </a:cubicBezTo>
                    <a:cubicBezTo>
                      <a:pt x="17880" y="422"/>
                      <a:pt x="17623" y="0"/>
                      <a:pt x="17302" y="0"/>
                    </a:cubicBezTo>
                    <a:lnTo>
                      <a:pt x="3632" y="0"/>
                    </a:lnTo>
                    <a:close/>
                    <a:moveTo>
                      <a:pt x="18465" y="4660"/>
                    </a:moveTo>
                    <a:lnTo>
                      <a:pt x="18877" y="4660"/>
                    </a:lnTo>
                    <a:cubicBezTo>
                      <a:pt x="19810" y="4660"/>
                      <a:pt x="20431" y="5169"/>
                      <a:pt x="20431" y="7654"/>
                    </a:cubicBezTo>
                    <a:cubicBezTo>
                      <a:pt x="20431" y="10024"/>
                      <a:pt x="19688" y="13553"/>
                      <a:pt x="17640" y="13553"/>
                    </a:cubicBezTo>
                    <a:lnTo>
                      <a:pt x="17403" y="13553"/>
                    </a:lnTo>
                    <a:cubicBezTo>
                      <a:pt x="17062" y="13553"/>
                      <a:pt x="16817" y="13039"/>
                      <a:pt x="16906" y="12516"/>
                    </a:cubicBezTo>
                    <a:cubicBezTo>
                      <a:pt x="17276" y="10356"/>
                      <a:pt x="17506" y="7951"/>
                      <a:pt x="17650" y="5830"/>
                    </a:cubicBezTo>
                    <a:cubicBezTo>
                      <a:pt x="17695" y="5166"/>
                      <a:pt x="18045" y="4660"/>
                      <a:pt x="18465" y="46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000"/>
              </a:p>
            </p:txBody>
          </p:sp>
          <p:sp>
            <p:nvSpPr>
              <p:cNvPr id="30" name="Rettangolo arrotondato">
                <a:extLst>
                  <a:ext uri="{FF2B5EF4-FFF2-40B4-BE49-F238E27FC236}">
                    <a16:creationId xmlns:a16="http://schemas.microsoft.com/office/drawing/2014/main" id="{5544DB00-84CA-3714-4ADD-4024B7B0BBD5}"/>
                  </a:ext>
                </a:extLst>
              </p:cNvPr>
              <p:cNvSpPr/>
              <p:nvPr/>
            </p:nvSpPr>
            <p:spPr>
              <a:xfrm>
                <a:off x="0" y="0"/>
                <a:ext cx="164432" cy="164822"/>
              </a:xfrm>
              <a:prstGeom prst="roundRect">
                <a:avLst>
                  <a:gd name="adj" fmla="val 25930"/>
                </a:avLst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000"/>
              </a:p>
            </p:txBody>
          </p:sp>
        </p:grpSp>
        <p:sp>
          <p:nvSpPr>
            <p:cNvPr id="20" name="consumi (MWh) 20…">
              <a:extLst>
                <a:ext uri="{FF2B5EF4-FFF2-40B4-BE49-F238E27FC236}">
                  <a16:creationId xmlns:a16="http://schemas.microsoft.com/office/drawing/2014/main" id="{117F60E4-4429-07AC-7B8F-1677198D41D8}"/>
                </a:ext>
              </a:extLst>
            </p:cNvPr>
            <p:cNvSpPr/>
            <p:nvPr/>
          </p:nvSpPr>
          <p:spPr>
            <a:xfrm>
              <a:off x="2281792" y="393524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sz="1200" b="1" dirty="0"/>
                <a:t>20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lang="it-IT" sz="1200" b="1" dirty="0"/>
                <a:t>15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1200" dirty="0"/>
                <a:t>F1</a:t>
              </a:r>
              <a:r>
                <a:rPr lang="it-IT" sz="1200" b="1" dirty="0"/>
                <a:t> 46% </a:t>
              </a:r>
              <a:r>
                <a:rPr lang="it-IT" sz="1200" dirty="0"/>
                <a:t>F2</a:t>
              </a:r>
              <a:r>
                <a:rPr lang="it-IT" sz="1200" b="1" dirty="0"/>
                <a:t> 22% </a:t>
              </a:r>
              <a:r>
                <a:rPr lang="it-IT" sz="1200" dirty="0"/>
                <a:t>F3</a:t>
              </a:r>
              <a:r>
                <a:rPr lang="it-IT" sz="1200" b="1" dirty="0"/>
                <a:t> 32%</a:t>
              </a:r>
              <a:endParaRPr sz="1200" b="1" dirty="0"/>
            </a:p>
          </p:txBody>
        </p:sp>
        <p:sp>
          <p:nvSpPr>
            <p:cNvPr id="21" name="ALBERGO">
              <a:extLst>
                <a:ext uri="{FF2B5EF4-FFF2-40B4-BE49-F238E27FC236}">
                  <a16:creationId xmlns:a16="http://schemas.microsoft.com/office/drawing/2014/main" id="{367C8111-9D2C-67E2-122C-DE692D8029E9}"/>
                </a:ext>
              </a:extLst>
            </p:cNvPr>
            <p:cNvSpPr txBox="1"/>
            <p:nvPr/>
          </p:nvSpPr>
          <p:spPr>
            <a:xfrm>
              <a:off x="242420" y="771950"/>
              <a:ext cx="1392536" cy="12343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it-IT" sz="1200" dirty="0"/>
                <a:t>NEGOZIO DI SURGELATI</a:t>
              </a:r>
              <a:endParaRPr sz="1200" dirty="0"/>
            </a:p>
          </p:txBody>
        </p:sp>
        <p:sp>
          <p:nvSpPr>
            <p:cNvPr id="22" name="consumi (MWh) 260…">
              <a:extLst>
                <a:ext uri="{FF2B5EF4-FFF2-40B4-BE49-F238E27FC236}">
                  <a16:creationId xmlns:a16="http://schemas.microsoft.com/office/drawing/2014/main" id="{7C2B4BE3-9D1A-36EB-8711-71E3D0BAFBA8}"/>
                </a:ext>
              </a:extLst>
            </p:cNvPr>
            <p:cNvSpPr/>
            <p:nvPr/>
          </p:nvSpPr>
          <p:spPr>
            <a:xfrm>
              <a:off x="242421" y="1149715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lang="it-IT" sz="1200" b="1" dirty="0"/>
                <a:t>20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lang="it-IT" sz="1200" b="1" dirty="0"/>
                <a:t>14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1200" dirty="0"/>
                <a:t>F1</a:t>
              </a:r>
              <a:r>
                <a:rPr lang="it-IT" sz="1200" b="1" dirty="0"/>
                <a:t> 46% </a:t>
              </a:r>
              <a:r>
                <a:rPr lang="it-IT" sz="1200" dirty="0"/>
                <a:t>F2</a:t>
              </a:r>
              <a:r>
                <a:rPr lang="it-IT" sz="1200" b="1" dirty="0"/>
                <a:t> 21% </a:t>
              </a:r>
              <a:r>
                <a:rPr lang="it-IT" sz="1200" dirty="0"/>
                <a:t>F3</a:t>
              </a:r>
              <a:r>
                <a:rPr lang="it-IT" sz="1200" b="1" dirty="0"/>
                <a:t> 33%</a:t>
              </a:r>
              <a:endParaRPr sz="1200" b="1" dirty="0"/>
            </a:p>
          </p:txBody>
        </p:sp>
        <p:sp>
          <p:nvSpPr>
            <p:cNvPr id="23" name="Rettangolo arrotondato">
              <a:extLst>
                <a:ext uri="{FF2B5EF4-FFF2-40B4-BE49-F238E27FC236}">
                  <a16:creationId xmlns:a16="http://schemas.microsoft.com/office/drawing/2014/main" id="{6417229A-5867-A3D3-20E6-302C8042F4E5}"/>
                </a:ext>
              </a:extLst>
            </p:cNvPr>
            <p:cNvSpPr/>
            <p:nvPr/>
          </p:nvSpPr>
          <p:spPr>
            <a:xfrm>
              <a:off x="0" y="788473"/>
              <a:ext cx="165431" cy="165824"/>
            </a:xfrm>
            <a:prstGeom prst="roundRect">
              <a:avLst>
                <a:gd name="adj" fmla="val 25930"/>
              </a:avLst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24" name="Stella">
              <a:extLst>
                <a:ext uri="{FF2B5EF4-FFF2-40B4-BE49-F238E27FC236}">
                  <a16:creationId xmlns:a16="http://schemas.microsoft.com/office/drawing/2014/main" id="{AB4CFC95-8F91-8F77-437D-46850246D4C1}"/>
                </a:ext>
              </a:extLst>
            </p:cNvPr>
            <p:cNvSpPr/>
            <p:nvPr/>
          </p:nvSpPr>
          <p:spPr>
            <a:xfrm>
              <a:off x="20300" y="812025"/>
              <a:ext cx="124831" cy="1187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25" name="Rettangolo arrotondato">
              <a:extLst>
                <a:ext uri="{FF2B5EF4-FFF2-40B4-BE49-F238E27FC236}">
                  <a16:creationId xmlns:a16="http://schemas.microsoft.com/office/drawing/2014/main" id="{302567F8-9652-235C-85F4-1B8D97EB49EC}"/>
                </a:ext>
              </a:extLst>
            </p:cNvPr>
            <p:cNvSpPr/>
            <p:nvPr/>
          </p:nvSpPr>
          <p:spPr>
            <a:xfrm>
              <a:off x="2048249" y="813612"/>
              <a:ext cx="164433" cy="164822"/>
            </a:xfrm>
            <a:prstGeom prst="roundRect">
              <a:avLst>
                <a:gd name="adj" fmla="val 25930"/>
              </a:avLst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26" name="consumi (MWh) 9…">
              <a:extLst>
                <a:ext uri="{FF2B5EF4-FFF2-40B4-BE49-F238E27FC236}">
                  <a16:creationId xmlns:a16="http://schemas.microsoft.com/office/drawing/2014/main" id="{857C4AB7-45DC-FD7D-A581-BE9229690D66}"/>
                </a:ext>
              </a:extLst>
            </p:cNvPr>
            <p:cNvSpPr/>
            <p:nvPr/>
          </p:nvSpPr>
          <p:spPr>
            <a:xfrm>
              <a:off x="2281933" y="1163197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sz="1200" b="1" dirty="0"/>
                <a:t>9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sz="1200" b="1" dirty="0"/>
                <a:t>1</a:t>
              </a:r>
              <a:r>
                <a:rPr lang="it-IT" sz="1200" b="1" dirty="0"/>
                <a:t>4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1200" dirty="0"/>
                <a:t>F1</a:t>
              </a:r>
              <a:r>
                <a:rPr lang="it-IT" sz="1200" b="1" dirty="0"/>
                <a:t> 65% </a:t>
              </a:r>
              <a:r>
                <a:rPr lang="it-IT" sz="1200" dirty="0"/>
                <a:t>F2</a:t>
              </a:r>
              <a:r>
                <a:rPr lang="it-IT" sz="1200" b="1" dirty="0"/>
                <a:t> 20% </a:t>
              </a:r>
              <a:r>
                <a:rPr lang="it-IT" sz="1200" dirty="0"/>
                <a:t>F3</a:t>
              </a:r>
              <a:r>
                <a:rPr lang="it-IT" sz="1200" b="1" dirty="0"/>
                <a:t> 15%</a:t>
              </a:r>
              <a:endParaRPr sz="1200" b="1" dirty="0"/>
            </a:p>
          </p:txBody>
        </p:sp>
        <p:sp>
          <p:nvSpPr>
            <p:cNvPr id="27" name="consumi (MWh) 35…">
              <a:extLst>
                <a:ext uri="{FF2B5EF4-FFF2-40B4-BE49-F238E27FC236}">
                  <a16:creationId xmlns:a16="http://schemas.microsoft.com/office/drawing/2014/main" id="{03745B50-9D53-CEFD-3458-453B73B58EA5}"/>
                </a:ext>
              </a:extLst>
            </p:cNvPr>
            <p:cNvSpPr/>
            <p:nvPr/>
          </p:nvSpPr>
          <p:spPr>
            <a:xfrm>
              <a:off x="229721" y="196133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endParaRPr sz="1200" b="1" dirty="0"/>
            </a:p>
          </p:txBody>
        </p:sp>
        <p:sp>
          <p:nvSpPr>
            <p:cNvPr id="28" name="consumi (MWh) 75…">
              <a:extLst>
                <a:ext uri="{FF2B5EF4-FFF2-40B4-BE49-F238E27FC236}">
                  <a16:creationId xmlns:a16="http://schemas.microsoft.com/office/drawing/2014/main" id="{1E58A902-247A-3FFD-9EA2-47D5D55D40E2}"/>
                </a:ext>
              </a:extLst>
            </p:cNvPr>
            <p:cNvSpPr/>
            <p:nvPr/>
          </p:nvSpPr>
          <p:spPr>
            <a:xfrm>
              <a:off x="2279205" y="1960327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endParaRPr sz="1200" b="1" dirty="0"/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F1471F1-B422-B373-2404-995BA074322C}"/>
              </a:ext>
            </a:extLst>
          </p:cNvPr>
          <p:cNvSpPr txBox="1"/>
          <p:nvPr/>
        </p:nvSpPr>
        <p:spPr>
          <a:xfrm>
            <a:off x="7368467" y="4385789"/>
            <a:ext cx="4254691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distribuzione in fasce è stata effettuata secondo la logica «standard» del Portale.</a:t>
            </a:r>
          </a:p>
          <a:p>
            <a:pPr algn="just"/>
            <a:r>
              <a:rPr lang="it-IT" dirty="0"/>
              <a:t>Sono state considerate le offerte presenti all’ultima rilevazione del 21 gennaio.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9156470-DF36-0D2A-CAA6-34ED42A1C6FA}"/>
              </a:ext>
            </a:extLst>
          </p:cNvPr>
          <p:cNvSpPr txBox="1"/>
          <p:nvPr/>
        </p:nvSpPr>
        <p:spPr>
          <a:xfrm>
            <a:off x="342465" y="5343437"/>
            <a:ext cx="576516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Sono stati considerati i primi 10 gruppi per vendite totali di energia elettrica le cui offerte erano disponibili sul Portale Offerte Acquirente Unico nella città di Genova</a:t>
            </a:r>
          </a:p>
        </p:txBody>
      </p:sp>
    </p:spTree>
    <p:extLst>
      <p:ext uri="{BB962C8B-B14F-4D97-AF65-F5344CB8AC3E}">
        <p14:creationId xmlns:p14="http://schemas.microsoft.com/office/powerpoint/2010/main" val="1409101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799B1-99B6-FFB6-B139-457AF7097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0EC381F6-43A8-3D19-30DE-2D02B2625EE8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265FA386-B4C2-499D-BBDB-AFB9078BF8E3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4886D-AD74-52D9-6448-1BC3FD5468FB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16FB9DD-3203-B327-1564-ACA079A0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87717"/>
            <a:ext cx="7924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4FA7-545D-D80C-9540-D03109DAE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824269DD-F487-3496-7B21-136FDDDE36D7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44AB9280-4A32-A614-1714-CAFC1C044336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F16A05-4B26-215C-5C6C-F029B34AF845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178104E-4CC6-EECF-F594-918E8C01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794429"/>
            <a:ext cx="792480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1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A0D0-BBCA-DF63-3C64-23FC21E9E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0CD27E97-90D2-34E7-47CA-75B48B6AF458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BF1CD90D-D06D-1D6E-7F90-39D41FC90656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ABA551-01E3-D612-53D3-10C77DB0DDB4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74CE4E-D109-5B43-1427-B38B33F0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896277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7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C852-6A93-C776-36ED-A0066A18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7D76C1B1-CDDC-0026-4D3B-F6061FFBF467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CAF77CD7-712C-1AB0-575C-0CAC5BCFE8AD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6488BD-C530-5417-28D5-B0ECC33FEF48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6430E5-9319-67C1-295D-77997912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86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3A3C-95D7-8BA9-80F9-2B483689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39F4AA1F-CB28-28F9-CF48-A586267BFEDA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B9128B3C-B5E2-A224-13A5-5926825DA1E2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437356-0392-6BFD-8A1E-EFD5E1BECC07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8308103-8BA4-8CED-22BB-06118873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83907"/>
            <a:ext cx="79248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733CC-10BA-DB5E-3DDF-FD357510F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C3555DBB-8F49-5D6A-CD47-CC20793504EF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D636E831-5254-1333-A71B-463EC49529F3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C12940-7627-AFDF-216D-2615ED2BFD5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B743B2-1012-CCFF-C4A0-A9E69400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84664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06B2-FA33-E140-134B-56BA15FE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439A38DA-1B6F-FA95-04CF-8336FD0727E3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CF802674-A749-F17B-9B9E-5E2D5F918FD1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E66B02-BBED-593D-65F1-6B54EE239547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83F1E8-C31E-F32C-DFEE-1FA858B9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217163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3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D4E483-FFBC-04C9-7A7B-0A7B6E05B8D3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«bar»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1198637" y="5863989"/>
            <a:ext cx="51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</p:txBody>
      </p:sp>
      <p:sp>
        <p:nvSpPr>
          <p:cNvPr id="30" name="Caffè">
            <a:extLst>
              <a:ext uri="{FF2B5EF4-FFF2-40B4-BE49-F238E27FC236}">
                <a16:creationId xmlns:a16="http://schemas.microsoft.com/office/drawing/2014/main" id="{CA0DF0B9-1D74-CDB2-6C91-4CABE846D41B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EFD6706-1748-A850-6179-329DD263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37" y="1552792"/>
            <a:ext cx="6998815" cy="37798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06D681-476E-7F9E-A60A-D110D1EE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593" b="37015"/>
          <a:stretch/>
        </p:blipFill>
        <p:spPr>
          <a:xfrm>
            <a:off x="1198637" y="1415589"/>
            <a:ext cx="6641131" cy="5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4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11D37D-1AAB-2015-0DF8-C4B1FBB7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760139"/>
            <a:ext cx="7924800" cy="447294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794598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58E9EE-CD32-263C-7459-B2DDA14C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73234"/>
            <a:ext cx="7924800" cy="435864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85946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0" name="Mela">
            <a:extLst>
              <a:ext uri="{FF2B5EF4-FFF2-40B4-BE49-F238E27FC236}">
                <a16:creationId xmlns:a16="http://schemas.microsoft.com/office/drawing/2014/main" id="{38BF321B-8F64-5453-984B-C70615817406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24FC85-9C97-0816-FC94-350579855FAD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«ortofrutta»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40AD96-1248-CE78-49D4-612601FEF094}"/>
              </a:ext>
            </a:extLst>
          </p:cNvPr>
          <p:cNvSpPr txBox="1"/>
          <p:nvPr/>
        </p:nvSpPr>
        <p:spPr>
          <a:xfrm>
            <a:off x="1198637" y="5753829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EF1C06B-703F-6F14-C569-4556B68D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23" y="1557366"/>
            <a:ext cx="6974428" cy="374326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865B244-35B7-59F9-BF4E-05BFA3CE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876" b="34911"/>
          <a:stretch/>
        </p:blipFill>
        <p:spPr>
          <a:xfrm>
            <a:off x="1194623" y="1557366"/>
            <a:ext cx="69744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86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4A676F-3BD0-2932-233B-9D799CC1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45092"/>
            <a:ext cx="7924800" cy="422910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753433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767474-7A6F-8135-0315-24D09F15E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111546"/>
            <a:ext cx="7924800" cy="415290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19659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11A4D8-2DEF-B0BA-8959-71CBB255D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805689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B435CB-F1D7-7030-2D81-22F52C4E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896277"/>
            <a:ext cx="7924800" cy="433578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615098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445CC9-4A13-B2AD-2B67-88EAFE08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77044"/>
            <a:ext cx="7924800" cy="435102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473917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929E30-301C-9435-ADEA-52A9C28A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217162"/>
            <a:ext cx="7924800" cy="397002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804343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2FE15B-CF44-6877-051C-F881B401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153367"/>
            <a:ext cx="7924800" cy="397002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659821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C7E156-2AC4-8162-0865-F16908112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865644"/>
            <a:ext cx="7924800" cy="433578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614772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24F35-4BDE-C583-53E8-C45DA94599F2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04FA87-81A2-8DCC-EAFD-C05F41E4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188809"/>
            <a:ext cx="7924800" cy="3970020"/>
          </a:xfrm>
          <a:prstGeom prst="rect">
            <a:avLst/>
          </a:prstGeom>
        </p:spPr>
      </p:pic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783422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NEGOZIO DI SURGELATI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D4E483-FFBC-04C9-7A7B-0A7B6E05B8D3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«negozio di surgelati»</a:t>
            </a:r>
          </a:p>
        </p:txBody>
      </p:sp>
      <p:pic>
        <p:nvPicPr>
          <p:cNvPr id="5" name="Immagine 4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927D86BB-D6D9-0977-C190-C4DFBA8F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1198637" y="5863989"/>
            <a:ext cx="51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A348DD-92B6-C843-B736-DF10B4314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37" y="1695136"/>
            <a:ext cx="7004911" cy="37920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D213341-1B55-7598-57B7-6568C86169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449" b="37265"/>
          <a:stretch/>
        </p:blipFill>
        <p:spPr>
          <a:xfrm>
            <a:off x="1488558" y="1578389"/>
            <a:ext cx="6316539" cy="5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6FAB43-FDC3-BA69-6F67-09135273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189116"/>
            <a:ext cx="7924800" cy="400812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3348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344735-2EF4-6A8A-BAC9-0271924D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949617"/>
            <a:ext cx="7924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4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AE0353-BDAD-F109-6300-5B0B8097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987717"/>
            <a:ext cx="7924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87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1E8A9F-31BA-1271-BE31-8896351A5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67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E00B5B-413B-E08F-CBD6-01B2A7A2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1047750"/>
            <a:ext cx="7924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7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F8E4F2-CC96-48AA-7D25-2B9CC19C3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896277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2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25940C-8521-1969-07F6-6BC6E753E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82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896DD7-0DC0-EC56-0F2E-0DE4457D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793277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3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BA0279-C839-A946-D6E1-BA5681F8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0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D8B8F1-37CC-B2FA-9F61-37F6710C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08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7575525-19B7-B22F-E38E-CD6974CD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865644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25493E-A950-5FFE-DEAF-5AC3817F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261197"/>
            <a:ext cx="7924800" cy="397002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538062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D574A-6C74-D3A1-84BD-8480F95F4C2E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540612-9644-9259-0234-D5C749FD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1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>
            <a:extLst>
              <a:ext uri="{FF2B5EF4-FFF2-40B4-BE49-F238E27FC236}">
                <a16:creationId xmlns:a16="http://schemas.microsoft.com/office/drawing/2014/main" id="{B23E37C9-5D22-4CA7-9AD8-C83A3631138F}"/>
              </a:ext>
            </a:extLst>
          </p:cNvPr>
          <p:cNvSpPr txBox="1">
            <a:spLocks noChangeArrowheads="1"/>
          </p:cNvSpPr>
          <p:nvPr/>
        </p:nvSpPr>
        <p:spPr>
          <a:xfrm>
            <a:off x="414865" y="3433"/>
            <a:ext cx="1135489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000" b="1" dirty="0">
                <a:latin typeface="Arial" charset="0"/>
                <a:cs typeface="Arial" charset="0"/>
              </a:rPr>
              <a:t>NOTA METODOLOGICA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C4B923-C241-4C36-BD7E-5218B448B754}"/>
              </a:ext>
            </a:extLst>
          </p:cNvPr>
          <p:cNvSpPr txBox="1"/>
          <p:nvPr/>
        </p:nvSpPr>
        <p:spPr>
          <a:xfrm>
            <a:off x="578840" y="1036239"/>
            <a:ext cx="111909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Il Portale Offerte luce e gas (Acquirente Unico) è stato interrogato il 21 gennaio 2025, ottenendo le singole offerte presenti sul mercato libero e caricate sul portale. Le offerte considerate nel presente studio devono quindi considerarsi attive al momento dell’estrazione dei dati;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sono stati definiti 4 profili tipo di imprese;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l’analisi è stata effettuata sul capoluogo di provincia di Genova, e in seguito sui capoluoghi di Regione italiani;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la spesa annua è stata calcolata al lordo di eventuali sconti </a:t>
            </a:r>
            <a:r>
              <a:rPr lang="it-IT" i="1" dirty="0">
                <a:latin typeface="Segoe UI" panose="020B0502040204020203" pitchFamily="34" charset="0"/>
                <a:cs typeface="Segoe UI" panose="020B0502040204020203" pitchFamily="34" charset="0"/>
              </a:rPr>
              <a:t>una tantum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applicati dal fornitore;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la spesa annua è stata calcolata come media aritmetica di tutte le offerte presenti sul Portale.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4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97D87C-AE0A-BDB0-D936-6149D8DA6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261197"/>
            <a:ext cx="7924800" cy="397002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8292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608929-531B-AFAE-8B03-D2906151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261197"/>
            <a:ext cx="7924800" cy="397002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4627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DA2D08-F99A-69DB-BFC4-8C21090DA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1078317"/>
            <a:ext cx="7924800" cy="415290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75238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46459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</a:t>
            </a: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21 gennaio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D00BC6-2FC1-F910-292F-9436E6EC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0" y="949222"/>
            <a:ext cx="7924800" cy="4335780"/>
          </a:xfrm>
          <a:prstGeom prst="rect">
            <a:avLst/>
          </a:prstGeom>
        </p:spPr>
      </p:pic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695391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Widescreen</PresentationFormat>
  <Paragraphs>182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Segoe UI</vt:lpstr>
      <vt:lpstr>Times New Roman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Filippo Galimberti</cp:lastModifiedBy>
  <cp:revision>1298</cp:revision>
  <cp:lastPrinted>2019-11-29T15:08:36Z</cp:lastPrinted>
  <dcterms:created xsi:type="dcterms:W3CDTF">2018-06-07T20:29:17Z</dcterms:created>
  <dcterms:modified xsi:type="dcterms:W3CDTF">2025-01-23T17:13:52Z</dcterms:modified>
</cp:coreProperties>
</file>