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0" r:id="rId5"/>
  </p:sldMasterIdLst>
  <p:notesMasterIdLst>
    <p:notesMasterId r:id="rId9"/>
  </p:notesMasterIdLst>
  <p:handoutMasterIdLst>
    <p:handoutMasterId r:id="rId10"/>
  </p:handoutMasterIdLst>
  <p:sldIdLst>
    <p:sldId id="256" r:id="rId6"/>
    <p:sldId id="258" r:id="rId7"/>
    <p:sldId id="260" r:id="rId8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  <a:srgbClr val="A3CD9C"/>
    <a:srgbClr val="94C491"/>
    <a:srgbClr val="99C795"/>
    <a:srgbClr val="8DC57F"/>
    <a:srgbClr val="15419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8D230F3-CF80-4859-8CE7-A43EE81993B5}" styleName="Style léger 1 - Accentuation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4673" autoAdjust="0"/>
  </p:normalViewPr>
  <p:slideViewPr>
    <p:cSldViewPr snapToGrid="0">
      <p:cViewPr varScale="1">
        <p:scale>
          <a:sx n="83" d="100"/>
          <a:sy n="83" d="100"/>
        </p:scale>
        <p:origin x="658" y="67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4" d="100"/>
          <a:sy n="84" d="100"/>
        </p:scale>
        <p:origin x="3912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Foglio_di_lavoro_di_Microsoft_Excel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Foglio_di_lavoro_di_Microsoft_Excel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r-FR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Consommation</a:t>
            </a:r>
            <a:r>
              <a:rPr lang="fr-FR" baseline="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d’électricité</a:t>
            </a:r>
            <a:endParaRPr lang="fr-FR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c:rich>
      </c:tx>
      <c:layout>
        <c:manualLayout>
          <c:xMode val="edge"/>
          <c:yMode val="edge"/>
          <c:x val="0.16110476759315978"/>
          <c:y val="3.89511528007719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cap="all" spc="120" normalizeH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Feuil1!$B$1</c:f>
              <c:strCache>
                <c:ptCount val="1"/>
                <c:pt idx="0">
                  <c:v>2022</c:v>
                </c:pt>
              </c:strCache>
            </c:strRef>
          </c:tx>
          <c:spPr>
            <a:ln w="22225" cap="rnd">
              <a:solidFill>
                <a:schemeClr val="accent2"/>
              </a:solidFill>
              <a:round/>
            </a:ln>
            <a:effectLst/>
          </c:spPr>
          <c:marker>
            <c:symbol val="diamond"/>
            <c:size val="6"/>
            <c:spPr>
              <a:solidFill>
                <a:schemeClr val="accent2"/>
              </a:solidFill>
              <a:ln w="9525">
                <a:solidFill>
                  <a:schemeClr val="accent2"/>
                </a:solidFill>
                <a:round/>
              </a:ln>
              <a:effectLst/>
            </c:spPr>
          </c:marker>
          <c:cat>
            <c:strRef>
              <c:f>Feuil1!$A$2:$A$13</c:f>
              <c:strCache>
                <c:ptCount val="12"/>
                <c:pt idx="0">
                  <c:v>Janvier</c:v>
                </c:pt>
                <c:pt idx="1">
                  <c:v>Février</c:v>
                </c:pt>
                <c:pt idx="2">
                  <c:v>Mars</c:v>
                </c:pt>
                <c:pt idx="3">
                  <c:v>Avril</c:v>
                </c:pt>
                <c:pt idx="4">
                  <c:v>Mai</c:v>
                </c:pt>
                <c:pt idx="5">
                  <c:v>Juin</c:v>
                </c:pt>
                <c:pt idx="6">
                  <c:v>Juillet</c:v>
                </c:pt>
                <c:pt idx="7">
                  <c:v>Août</c:v>
                </c:pt>
                <c:pt idx="8">
                  <c:v>Septembre</c:v>
                </c:pt>
                <c:pt idx="9">
                  <c:v>Octobre</c:v>
                </c:pt>
                <c:pt idx="10">
                  <c:v>Novembre</c:v>
                </c:pt>
                <c:pt idx="11">
                  <c:v>Décembre</c:v>
                </c:pt>
              </c:strCache>
            </c:strRef>
          </c:cat>
          <c:val>
            <c:numRef>
              <c:f>Feuil1!$B$2:$B$13</c:f>
              <c:numCache>
                <c:formatCode>General</c:formatCode>
                <c:ptCount val="12"/>
                <c:pt idx="0">
                  <c:v>5451</c:v>
                </c:pt>
                <c:pt idx="1">
                  <c:v>5798</c:v>
                </c:pt>
                <c:pt idx="2">
                  <c:v>4083</c:v>
                </c:pt>
                <c:pt idx="3">
                  <c:v>4186</c:v>
                </c:pt>
                <c:pt idx="4">
                  <c:v>1746</c:v>
                </c:pt>
                <c:pt idx="5">
                  <c:v>1703</c:v>
                </c:pt>
                <c:pt idx="6">
                  <c:v>2080</c:v>
                </c:pt>
                <c:pt idx="7">
                  <c:v>1966</c:v>
                </c:pt>
                <c:pt idx="8">
                  <c:v>1325</c:v>
                </c:pt>
                <c:pt idx="9">
                  <c:v>1213</c:v>
                </c:pt>
                <c:pt idx="10">
                  <c:v>1524</c:v>
                </c:pt>
                <c:pt idx="11">
                  <c:v>2869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D919-4638-8E0A-7964737F004D}"/>
            </c:ext>
          </c:extLst>
        </c:ser>
        <c:ser>
          <c:idx val="1"/>
          <c:order val="1"/>
          <c:tx>
            <c:strRef>
              <c:f>Feuil1!$C$1</c:f>
              <c:strCache>
                <c:ptCount val="1"/>
                <c:pt idx="0">
                  <c:v>2023</c:v>
                </c:pt>
              </c:strCache>
            </c:strRef>
          </c:tx>
          <c:spPr>
            <a:ln w="22225" cap="rnd">
              <a:solidFill>
                <a:schemeClr val="accent4"/>
              </a:solidFill>
              <a:round/>
            </a:ln>
            <a:effectLst/>
          </c:spPr>
          <c:marker>
            <c:symbol val="square"/>
            <c:size val="6"/>
            <c:spPr>
              <a:solidFill>
                <a:schemeClr val="accent4"/>
              </a:solidFill>
              <a:ln w="9525">
                <a:solidFill>
                  <a:schemeClr val="accent4"/>
                </a:solidFill>
                <a:round/>
              </a:ln>
              <a:effectLst/>
            </c:spPr>
          </c:marker>
          <c:cat>
            <c:strRef>
              <c:f>Feuil1!$A$2:$A$13</c:f>
              <c:strCache>
                <c:ptCount val="12"/>
                <c:pt idx="0">
                  <c:v>Janvier</c:v>
                </c:pt>
                <c:pt idx="1">
                  <c:v>Février</c:v>
                </c:pt>
                <c:pt idx="2">
                  <c:v>Mars</c:v>
                </c:pt>
                <c:pt idx="3">
                  <c:v>Avril</c:v>
                </c:pt>
                <c:pt idx="4">
                  <c:v>Mai</c:v>
                </c:pt>
                <c:pt idx="5">
                  <c:v>Juin</c:v>
                </c:pt>
                <c:pt idx="6">
                  <c:v>Juillet</c:v>
                </c:pt>
                <c:pt idx="7">
                  <c:v>Août</c:v>
                </c:pt>
                <c:pt idx="8">
                  <c:v>Septembre</c:v>
                </c:pt>
                <c:pt idx="9">
                  <c:v>Octobre</c:v>
                </c:pt>
                <c:pt idx="10">
                  <c:v>Novembre</c:v>
                </c:pt>
                <c:pt idx="11">
                  <c:v>Décembre</c:v>
                </c:pt>
              </c:strCache>
            </c:strRef>
          </c:cat>
          <c:val>
            <c:numRef>
              <c:f>Feuil1!$C$2:$C$13</c:f>
              <c:numCache>
                <c:formatCode>General</c:formatCode>
                <c:ptCount val="12"/>
                <c:pt idx="0">
                  <c:v>2645</c:v>
                </c:pt>
                <c:pt idx="1">
                  <c:v>4178</c:v>
                </c:pt>
                <c:pt idx="2">
                  <c:v>3304</c:v>
                </c:pt>
                <c:pt idx="3">
                  <c:v>938</c:v>
                </c:pt>
                <c:pt idx="4">
                  <c:v>961</c:v>
                </c:pt>
                <c:pt idx="5">
                  <c:v>883</c:v>
                </c:pt>
                <c:pt idx="6">
                  <c:v>1307</c:v>
                </c:pt>
                <c:pt idx="7">
                  <c:v>1413</c:v>
                </c:pt>
                <c:pt idx="8">
                  <c:v>1338</c:v>
                </c:pt>
                <c:pt idx="9">
                  <c:v>797</c:v>
                </c:pt>
                <c:pt idx="10">
                  <c:v>1348</c:v>
                </c:pt>
                <c:pt idx="11">
                  <c:v>2985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D919-4638-8E0A-7964737F004D}"/>
            </c:ext>
          </c:extLst>
        </c:ser>
        <c:ser>
          <c:idx val="2"/>
          <c:order val="2"/>
          <c:tx>
            <c:strRef>
              <c:f>Feuil1!$D$1</c:f>
              <c:strCache>
                <c:ptCount val="1"/>
                <c:pt idx="0">
                  <c:v>2024</c:v>
                </c:pt>
              </c:strCache>
            </c:strRef>
          </c:tx>
          <c:spPr>
            <a:ln w="22225" cap="rnd">
              <a:solidFill>
                <a:schemeClr val="accent6"/>
              </a:solidFill>
              <a:round/>
            </a:ln>
            <a:effectLst/>
          </c:spPr>
          <c:marker>
            <c:symbol val="triangle"/>
            <c:size val="6"/>
            <c:spPr>
              <a:solidFill>
                <a:schemeClr val="accent6"/>
              </a:solidFill>
              <a:ln w="9525">
                <a:solidFill>
                  <a:schemeClr val="accent6"/>
                </a:solidFill>
                <a:round/>
              </a:ln>
              <a:effectLst/>
            </c:spPr>
          </c:marker>
          <c:cat>
            <c:strRef>
              <c:f>Feuil1!$A$2:$A$13</c:f>
              <c:strCache>
                <c:ptCount val="12"/>
                <c:pt idx="0">
                  <c:v>Janvier</c:v>
                </c:pt>
                <c:pt idx="1">
                  <c:v>Février</c:v>
                </c:pt>
                <c:pt idx="2">
                  <c:v>Mars</c:v>
                </c:pt>
                <c:pt idx="3">
                  <c:v>Avril</c:v>
                </c:pt>
                <c:pt idx="4">
                  <c:v>Mai</c:v>
                </c:pt>
                <c:pt idx="5">
                  <c:v>Juin</c:v>
                </c:pt>
                <c:pt idx="6">
                  <c:v>Juillet</c:v>
                </c:pt>
                <c:pt idx="7">
                  <c:v>Août</c:v>
                </c:pt>
                <c:pt idx="8">
                  <c:v>Septembre</c:v>
                </c:pt>
                <c:pt idx="9">
                  <c:v>Octobre</c:v>
                </c:pt>
                <c:pt idx="10">
                  <c:v>Novembre</c:v>
                </c:pt>
                <c:pt idx="11">
                  <c:v>Décembre</c:v>
                </c:pt>
              </c:strCache>
            </c:strRef>
          </c:cat>
          <c:val>
            <c:numRef>
              <c:f>Feuil1!$D$2:$D$13</c:f>
              <c:numCache>
                <c:formatCode>General</c:formatCode>
                <c:ptCount val="12"/>
                <c:pt idx="0">
                  <c:v>3099</c:v>
                </c:pt>
                <c:pt idx="1">
                  <c:v>3150</c:v>
                </c:pt>
                <c:pt idx="2">
                  <c:v>2264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D919-4638-8E0A-7964737F004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83618272"/>
        <c:axId val="203080848"/>
      </c:lineChart>
      <c:catAx>
        <c:axId val="18361827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64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203080848"/>
        <c:crosses val="autoZero"/>
        <c:auto val="1"/>
        <c:lblAlgn val="ctr"/>
        <c:lblOffset val="100"/>
        <c:noMultiLvlLbl val="0"/>
      </c:catAx>
      <c:valAx>
        <c:axId val="20308084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836182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r-FR" dirty="0">
                <a:solidFill>
                  <a:schemeClr val="accent1">
                    <a:lumMod val="75000"/>
                  </a:schemeClr>
                </a:solidFill>
              </a:rPr>
              <a:t>CONSOMMATION</a:t>
            </a:r>
            <a:r>
              <a:rPr lang="fr-FR" baseline="0" dirty="0">
                <a:solidFill>
                  <a:schemeClr val="accent1">
                    <a:lumMod val="75000"/>
                  </a:schemeClr>
                </a:solidFill>
              </a:rPr>
              <a:t> D’EAU</a:t>
            </a:r>
            <a:endParaRPr lang="fr-FR" dirty="0">
              <a:solidFill>
                <a:schemeClr val="accent1">
                  <a:lumMod val="75000"/>
                </a:schemeClr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Feuil1!$B$1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Feuil1!$A$2</c:f>
              <c:numCache>
                <c:formatCode>General</c:formatCode>
                <c:ptCount val="1"/>
              </c:numCache>
            </c:numRef>
          </c:cat>
          <c:val>
            <c:numRef>
              <c:f>Feuil1!$B$2</c:f>
              <c:numCache>
                <c:formatCode>General</c:formatCode>
                <c:ptCount val="1"/>
                <c:pt idx="0">
                  <c:v>80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157-4EB9-8418-F09E51272B9E}"/>
            </c:ext>
          </c:extLst>
        </c:ser>
        <c:ser>
          <c:idx val="1"/>
          <c:order val="1"/>
          <c:tx>
            <c:strRef>
              <c:f>Feuil1!$C$1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numRef>
              <c:f>Feuil1!$A$2</c:f>
              <c:numCache>
                <c:formatCode>General</c:formatCode>
                <c:ptCount val="1"/>
              </c:numCache>
            </c:numRef>
          </c:cat>
          <c:val>
            <c:numRef>
              <c:f>Feuil1!$C$2</c:f>
              <c:numCache>
                <c:formatCode>General</c:formatCode>
                <c:ptCount val="1"/>
                <c:pt idx="0">
                  <c:v>108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157-4EB9-8418-F09E51272B9E}"/>
            </c:ext>
          </c:extLst>
        </c:ser>
        <c:ser>
          <c:idx val="2"/>
          <c:order val="2"/>
          <c:tx>
            <c:strRef>
              <c:f>Feuil1!$D$1</c:f>
              <c:strCache>
                <c:ptCount val="1"/>
                <c:pt idx="0">
                  <c:v>2023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numRef>
              <c:f>Feuil1!$A$2</c:f>
              <c:numCache>
                <c:formatCode>General</c:formatCode>
                <c:ptCount val="1"/>
              </c:numCache>
            </c:numRef>
          </c:cat>
          <c:val>
            <c:numRef>
              <c:f>Feuil1!$D$2</c:f>
              <c:numCache>
                <c:formatCode>General</c:formatCode>
                <c:ptCount val="1"/>
                <c:pt idx="0">
                  <c:v>74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157-4EB9-8418-F09E51272B9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94509792"/>
        <c:axId val="200902752"/>
      </c:barChart>
      <c:catAx>
        <c:axId val="3945097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200902752"/>
        <c:crosses val="autoZero"/>
        <c:auto val="1"/>
        <c:lblAlgn val="ctr"/>
        <c:lblOffset val="100"/>
        <c:noMultiLvlLbl val="0"/>
      </c:catAx>
      <c:valAx>
        <c:axId val="2009027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3945097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3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64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197" b="0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064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>
            <a:extLst>
              <a:ext uri="{FF2B5EF4-FFF2-40B4-BE49-F238E27FC236}">
                <a16:creationId xmlns:a16="http://schemas.microsoft.com/office/drawing/2014/main" id="{F5CACB62-0DEB-06A2-239C-DF6300B7035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2D922A95-7C8D-4767-C292-8B675BE1943B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1F518D-A7E9-4568-86E2-8299856056F7}" type="datetimeFigureOut">
              <a:rPr lang="it-IT" smtClean="0"/>
              <a:t>05/04/2024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CA0F9E29-64FA-360C-A7DC-9519A3F77CE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021E0CE7-9C3B-38E7-1C7B-B527CD084C2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4AEDAD-AA45-430D-89DC-91E9B811E3D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880967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4CA8CC-BE68-4FEA-8FDA-062A299753AD}" type="datetimeFigureOut">
              <a:rPr lang="it-IT" smtClean="0"/>
              <a:t>05/04/2024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C44611-13E3-4911-B1B6-4CC4C07494E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893286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Immagine 12" descr="Immagine che contiene testo, Carattere, logo, Elementi grafici&#10;&#10;Descrizione generata automaticamente">
            <a:extLst>
              <a:ext uri="{FF2B5EF4-FFF2-40B4-BE49-F238E27FC236}">
                <a16:creationId xmlns:a16="http://schemas.microsoft.com/office/drawing/2014/main" id="{EA8CB037-DB62-FA18-C6BF-08A287175AF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931" y="1920586"/>
            <a:ext cx="6398080" cy="3640574"/>
          </a:xfrm>
          <a:prstGeom prst="rect">
            <a:avLst/>
          </a:prstGeom>
        </p:spPr>
      </p:pic>
      <p:sp>
        <p:nvSpPr>
          <p:cNvPr id="2" name="Rettangolo 1">
            <a:extLst>
              <a:ext uri="{FF2B5EF4-FFF2-40B4-BE49-F238E27FC236}">
                <a16:creationId xmlns:a16="http://schemas.microsoft.com/office/drawing/2014/main" id="{7EEED00A-3027-7D98-F9B8-0D666F11C016}"/>
              </a:ext>
            </a:extLst>
          </p:cNvPr>
          <p:cNvSpPr/>
          <p:nvPr userDrawn="1"/>
        </p:nvSpPr>
        <p:spPr>
          <a:xfrm>
            <a:off x="0" y="-1"/>
            <a:ext cx="12192000" cy="1207699"/>
          </a:xfrm>
          <a:prstGeom prst="rect">
            <a:avLst/>
          </a:prstGeom>
          <a:solidFill>
            <a:srgbClr val="A3CD9C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519555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42F23E3-7487-A473-8E53-5C207A2A74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AFE9513-0039-CC93-9A8F-EA1048F728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05FF4C34-3BFA-2B71-CE09-FD76A4A63A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A6CAB3A0-5C8D-0D28-18C6-DFE2532BE3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7E0EE-6847-4175-858F-E84B812ABA2E}" type="datetimeFigureOut">
              <a:rPr lang="it-IT" smtClean="0"/>
              <a:t>05/04/2024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59A2AB5D-3C14-1284-9519-7F45EC9C7C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60315E2F-A02B-F1C8-924E-6A75CB1267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AC3C1-6A36-4871-A5D4-037F766539F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079555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8FDE670-F1EA-9345-E33A-946AC2ABC0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A2C5378A-10B7-4918-EB6B-F42C933DD0E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0B9262F9-0C02-184A-74E4-BFC0F0C0508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79248EBC-7D13-B05A-9C44-E5E3AE4850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7E0EE-6847-4175-858F-E84B812ABA2E}" type="datetimeFigureOut">
              <a:rPr lang="it-IT" smtClean="0"/>
              <a:t>05/04/2024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B6647835-0F6C-1CF7-7CC6-8F74D24956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4A9137FB-5F6E-B690-BE6F-58465C4F00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AC3C1-6A36-4871-A5D4-037F766539F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940283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92E9F86-F7B3-5610-987C-17238D9F57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AFA38672-F92C-D8E4-9B0A-DCADEB7767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C621D32B-F6E8-9330-6F1B-F16E035538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7E0EE-6847-4175-858F-E84B812ABA2E}" type="datetimeFigureOut">
              <a:rPr lang="it-IT" smtClean="0"/>
              <a:t>05/04/2024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738CE214-A3D9-2F5B-273A-DC052DF8EA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902E86E-71DA-43DF-954F-46B156113C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AC3C1-6A36-4871-A5D4-037F766539F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328291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D79C38FB-BA24-C4D3-7FF3-3AF774C9E4C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78FC61AA-B628-71CA-C87B-F71AF8066A6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CD529B91-CA9F-F680-1EE4-FE67E23E9B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7E0EE-6847-4175-858F-E84B812ABA2E}" type="datetimeFigureOut">
              <a:rPr lang="it-IT" smtClean="0"/>
              <a:t>05/04/2024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D7A75065-E39B-A8D2-D826-AA6459BA62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3D22F60-AE41-B2F7-031B-DE9E338857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AC3C1-6A36-4871-A5D4-037F766539F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867110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magine 7" descr="Immagine che contiene testo, Carattere, logo, Elementi grafici&#10;&#10;Descrizione generata automaticamente">
            <a:extLst>
              <a:ext uri="{FF2B5EF4-FFF2-40B4-BE49-F238E27FC236}">
                <a16:creationId xmlns:a16="http://schemas.microsoft.com/office/drawing/2014/main" id="{5D838FC8-BE03-AB52-59B7-5DF7900ACD8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541" y="280805"/>
            <a:ext cx="1634160" cy="9298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01951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BC78883-117C-0CA9-9839-6301EC4376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A458143B-14AB-4CD5-D83D-513795640BE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1732ED16-089F-6156-CB6E-48E8CD4270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7E0EE-6847-4175-858F-E84B812ABA2E}" type="datetimeFigureOut">
              <a:rPr lang="it-IT" smtClean="0"/>
              <a:t>05/04/2024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88242C85-01E8-9D81-B6AE-D14FAEFA36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86B80777-2357-5AB7-090E-EEFBBBB4EA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AC3C1-6A36-4871-A5D4-037F766539F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591376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F61CB26-F007-A690-E07E-E89A5F2E8A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23A8DCD-24C1-E02D-2A50-C30D0FC0CB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62070A0-6279-1082-76D0-85CEECA5DE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7E0EE-6847-4175-858F-E84B812ABA2E}" type="datetimeFigureOut">
              <a:rPr lang="it-IT" smtClean="0"/>
              <a:t>05/04/2024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DB434E6-86E3-2AA3-0743-30F21B45CB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8DEBEAD7-9037-E47E-14F2-CC272FC497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AC3C1-6A36-4871-A5D4-037F766539F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538200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D5EF04F-8167-2C16-5252-33B5E469F8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5C8386ED-85D2-6B5E-1C9F-BE23889CC1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E9A9205A-1320-A99B-1D04-C4E50494F6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7E0EE-6847-4175-858F-E84B812ABA2E}" type="datetimeFigureOut">
              <a:rPr lang="it-IT" smtClean="0"/>
              <a:t>05/04/2024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9DFBB811-8474-3881-CF01-7106D51524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E504C29-3EFC-3BE3-C7EF-85425B25A3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AC3C1-6A36-4871-A5D4-037F766539F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4611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939C03B-9DC9-CC93-9067-0172B2AD20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997DD89-0EAB-E836-0031-8F6F55EF934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31C7A06E-7A47-00C1-7A33-1A64BFD035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651C31F7-4F73-B234-64EE-6F9FFD8CBC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7E0EE-6847-4175-858F-E84B812ABA2E}" type="datetimeFigureOut">
              <a:rPr lang="it-IT" smtClean="0"/>
              <a:t>05/04/2024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CDAB2459-DDE8-CDD9-01D3-BC853F3225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E1447A05-86D5-047C-6D52-ED8788E46D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AC3C1-6A36-4871-A5D4-037F766539F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438641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11C2923-4D76-3710-A3FC-8423BA5846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B7D101B2-F486-F5B6-DBB2-7BE254F77B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8F94B9A9-597F-88C2-14BF-B47715A43A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0CFD6D46-DFB8-BF0E-94DD-ED88D0DE7DB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FE5D284E-83EE-9526-0CF2-EC24BC98D3A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978E4EA4-0EF0-836A-C982-AEE8A22991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7E0EE-6847-4175-858F-E84B812ABA2E}" type="datetimeFigureOut">
              <a:rPr lang="it-IT" smtClean="0"/>
              <a:t>05/04/2024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974F4F3D-7780-ACFF-5A13-3E7B334D2C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7B87C916-5951-DA11-235E-0CA81296AC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AC3C1-6A36-4871-A5D4-037F766539F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229288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01A0704-2260-9810-B1BC-1BD9FB17B4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41CBEB4F-7002-EEB1-943F-59E7BF3E8A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7E0EE-6847-4175-858F-E84B812ABA2E}" type="datetimeFigureOut">
              <a:rPr lang="it-IT" smtClean="0"/>
              <a:t>05/04/2024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30D38BDF-74C4-7D7F-28D1-4FFA23840D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804F34D6-FAA0-91CB-0D5B-ADF4B3CBDA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AC3C1-6A36-4871-A5D4-037F766539F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174375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F5097980-787E-EB19-7781-F35CC3BC42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7E0EE-6847-4175-858F-E84B812ABA2E}" type="datetimeFigureOut">
              <a:rPr lang="it-IT" smtClean="0"/>
              <a:t>05/04/2024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D2F48303-AF67-1917-0310-D62F750348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4F80E0B1-B282-8A87-30A4-C964B3E950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AC3C1-6A36-4871-A5D4-037F766539F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320492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theme" Target="../theme/theme1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theme" Target="../theme/theme2.xml"/><Relationship Id="rId17" Type="http://schemas.openxmlformats.org/officeDocument/2006/relationships/image" Target="../media/image5.png"/><Relationship Id="rId2" Type="http://schemas.openxmlformats.org/officeDocument/2006/relationships/slideLayout" Target="../slideLayouts/slideLayout4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35D35A9E-5D3E-0606-275C-01840CF5E0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3D9C6D7A-733B-34E7-42AF-A2B8FB6BC0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pic>
        <p:nvPicPr>
          <p:cNvPr id="13" name="Immagine 12" descr="Immagine che contiene testo, simbolo, emblema, corona&#10;&#10;Descrizione generata automaticamente">
            <a:extLst>
              <a:ext uri="{FF2B5EF4-FFF2-40B4-BE49-F238E27FC236}">
                <a16:creationId xmlns:a16="http://schemas.microsoft.com/office/drawing/2014/main" id="{0F04C1D2-FEBD-0054-F14E-791B63C26322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2402" y="5965809"/>
            <a:ext cx="705564" cy="705564"/>
          </a:xfrm>
          <a:prstGeom prst="rect">
            <a:avLst/>
          </a:prstGeom>
        </p:spPr>
      </p:pic>
      <p:pic>
        <p:nvPicPr>
          <p:cNvPr id="14" name="Immagine 13" descr="Immagine che contiene Carattere, logo, Elementi grafici, simbolo&#10;&#10;Descrizione generata automaticamente">
            <a:extLst>
              <a:ext uri="{FF2B5EF4-FFF2-40B4-BE49-F238E27FC236}">
                <a16:creationId xmlns:a16="http://schemas.microsoft.com/office/drawing/2014/main" id="{A94BC0BE-D920-AAC2-C90B-D64800B973FC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569" y="6091644"/>
            <a:ext cx="1347043" cy="604639"/>
          </a:xfrm>
          <a:prstGeom prst="rect">
            <a:avLst/>
          </a:prstGeom>
        </p:spPr>
      </p:pic>
      <p:pic>
        <p:nvPicPr>
          <p:cNvPr id="15" name="Immagine 14" descr="Immagine che contiene testo, logo, Carattere, schermata&#10;&#10;Descrizione generata automaticamente">
            <a:extLst>
              <a:ext uri="{FF2B5EF4-FFF2-40B4-BE49-F238E27FC236}">
                <a16:creationId xmlns:a16="http://schemas.microsoft.com/office/drawing/2014/main" id="{3EF1435E-BF7F-AE11-AF5D-8B2759FB925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803" b="30361"/>
          <a:stretch/>
        </p:blipFill>
        <p:spPr>
          <a:xfrm>
            <a:off x="1837708" y="6094299"/>
            <a:ext cx="1910028" cy="552838"/>
          </a:xfrm>
          <a:prstGeom prst="rect">
            <a:avLst/>
          </a:prstGeom>
        </p:spPr>
      </p:pic>
      <p:pic>
        <p:nvPicPr>
          <p:cNvPr id="16" name="Immagine 15">
            <a:extLst>
              <a:ext uri="{FF2B5EF4-FFF2-40B4-BE49-F238E27FC236}">
                <a16:creationId xmlns:a16="http://schemas.microsoft.com/office/drawing/2014/main" id="{FC7708CC-F531-CCCA-CED9-D8687F21A9F1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2387" y="6122989"/>
            <a:ext cx="3538129" cy="391203"/>
          </a:xfrm>
          <a:prstGeom prst="rect">
            <a:avLst/>
          </a:prstGeom>
        </p:spPr>
      </p:pic>
      <p:pic>
        <p:nvPicPr>
          <p:cNvPr id="17" name="Immagine 16" descr="Immagine che contiene testo, Carattere, logo, Elementi grafici&#10;&#10;Descrizione generata automaticamente">
            <a:extLst>
              <a:ext uri="{FF2B5EF4-FFF2-40B4-BE49-F238E27FC236}">
                <a16:creationId xmlns:a16="http://schemas.microsoft.com/office/drawing/2014/main" id="{9361ABCD-B76C-5D27-D486-F15F272EB3A4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4682" y="6016765"/>
            <a:ext cx="1363238" cy="599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3583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D9941C28-4C23-3A59-7D51-F51E87BD63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12740EA0-8627-D4F0-CE52-F53E65FBA7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EFF9E47-B4D4-83AA-293F-38175E15911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27E0EE-6847-4175-858F-E84B812ABA2E}" type="datetimeFigureOut">
              <a:rPr lang="it-IT" smtClean="0"/>
              <a:t>05/04/2024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E3CD683-B82E-DD3E-F1C0-13C74EBDCCE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C7F4EC9B-19A4-818C-6E63-85565FBB376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EAC3C1-6A36-4871-A5D4-037F766539FA}" type="slidenum">
              <a:rPr lang="it-IT" smtClean="0"/>
              <a:t>‹N›</a:t>
            </a:fld>
            <a:endParaRPr lang="it-IT"/>
          </a:p>
        </p:txBody>
      </p:sp>
      <p:pic>
        <p:nvPicPr>
          <p:cNvPr id="7" name="Immagine 6" descr="Immagine che contiene testo, simbolo, emblema, corona&#10;&#10;Descrizione generata automaticamente">
            <a:extLst>
              <a:ext uri="{FF2B5EF4-FFF2-40B4-BE49-F238E27FC236}">
                <a16:creationId xmlns:a16="http://schemas.microsoft.com/office/drawing/2014/main" id="{AD51BBF5-2E59-6829-484A-21909418AF2A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2402" y="5965809"/>
            <a:ext cx="705564" cy="705564"/>
          </a:xfrm>
          <a:prstGeom prst="rect">
            <a:avLst/>
          </a:prstGeom>
        </p:spPr>
      </p:pic>
      <p:pic>
        <p:nvPicPr>
          <p:cNvPr id="8" name="Immagine 7" descr="Immagine che contiene Carattere, logo, Elementi grafici, simbolo&#10;&#10;Descrizione generata automaticamente">
            <a:extLst>
              <a:ext uri="{FF2B5EF4-FFF2-40B4-BE49-F238E27FC236}">
                <a16:creationId xmlns:a16="http://schemas.microsoft.com/office/drawing/2014/main" id="{53762F4C-5ECE-D297-0F08-41429C6FDB18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569" y="6091644"/>
            <a:ext cx="1347043" cy="604639"/>
          </a:xfrm>
          <a:prstGeom prst="rect">
            <a:avLst/>
          </a:prstGeom>
        </p:spPr>
      </p:pic>
      <p:pic>
        <p:nvPicPr>
          <p:cNvPr id="9" name="Immagine 8" descr="Immagine che contiene testo, logo, Carattere, schermata&#10;&#10;Descrizione generata automaticamente">
            <a:extLst>
              <a:ext uri="{FF2B5EF4-FFF2-40B4-BE49-F238E27FC236}">
                <a16:creationId xmlns:a16="http://schemas.microsoft.com/office/drawing/2014/main" id="{3BF1DD48-99F1-693A-2BC3-6D954ECB6E9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803" b="30361"/>
          <a:stretch/>
        </p:blipFill>
        <p:spPr>
          <a:xfrm>
            <a:off x="1837708" y="6094299"/>
            <a:ext cx="1910028" cy="552838"/>
          </a:xfrm>
          <a:prstGeom prst="rect">
            <a:avLst/>
          </a:prstGeom>
        </p:spPr>
      </p:pic>
      <p:pic>
        <p:nvPicPr>
          <p:cNvPr id="10" name="Immagine 9">
            <a:extLst>
              <a:ext uri="{FF2B5EF4-FFF2-40B4-BE49-F238E27FC236}">
                <a16:creationId xmlns:a16="http://schemas.microsoft.com/office/drawing/2014/main" id="{45C4006F-1733-0F39-4EB5-8A8CA234242D}"/>
              </a:ext>
            </a:extLst>
          </p:cNvPr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3302" y="6121994"/>
            <a:ext cx="3538129" cy="391203"/>
          </a:xfrm>
          <a:prstGeom prst="rect">
            <a:avLst/>
          </a:prstGeom>
        </p:spPr>
      </p:pic>
      <p:pic>
        <p:nvPicPr>
          <p:cNvPr id="11" name="Immagine 10" descr="Immagine che contiene testo, Carattere, logo, Elementi grafici&#10;&#10;Descrizione generata automaticamente">
            <a:extLst>
              <a:ext uri="{FF2B5EF4-FFF2-40B4-BE49-F238E27FC236}">
                <a16:creationId xmlns:a16="http://schemas.microsoft.com/office/drawing/2014/main" id="{27803024-55FE-A878-4415-3CABBB271AF4}"/>
              </a:ext>
            </a:extLst>
          </p:cNvPr>
          <p:cNvPicPr>
            <a:picLocks noChangeAspect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4682" y="6016765"/>
            <a:ext cx="1363238" cy="599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05641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CasellaDiTesto 21">
            <a:extLst>
              <a:ext uri="{FF2B5EF4-FFF2-40B4-BE49-F238E27FC236}">
                <a16:creationId xmlns:a16="http://schemas.microsoft.com/office/drawing/2014/main" id="{42DB6C57-68FD-4970-05DC-4CE6A2036ACA}"/>
              </a:ext>
            </a:extLst>
          </p:cNvPr>
          <p:cNvSpPr txBox="1"/>
          <p:nvPr/>
        </p:nvSpPr>
        <p:spPr>
          <a:xfrm>
            <a:off x="493776" y="347472"/>
            <a:ext cx="113019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800" b="1" dirty="0">
                <a:solidFill>
                  <a:srgbClr val="154194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Evento Finale Progetto </a:t>
            </a:r>
            <a:r>
              <a:rPr lang="it-IT" sz="2800" b="1" i="1" dirty="0" err="1">
                <a:solidFill>
                  <a:srgbClr val="154194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C.Alp.Med</a:t>
            </a:r>
            <a:r>
              <a:rPr lang="it-IT" sz="2800" b="1" i="1" dirty="0">
                <a:solidFill>
                  <a:srgbClr val="154194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GREEN DEAL</a:t>
            </a: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548F6E76-5395-2646-6AF6-4389123C8CCE}"/>
              </a:ext>
            </a:extLst>
          </p:cNvPr>
          <p:cNvSpPr txBox="1"/>
          <p:nvPr/>
        </p:nvSpPr>
        <p:spPr>
          <a:xfrm>
            <a:off x="7004305" y="5419991"/>
            <a:ext cx="472225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2000" b="1" spc="600" dirty="0">
                <a:solidFill>
                  <a:srgbClr val="8DC57F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09 aprile 2024</a:t>
            </a:r>
          </a:p>
        </p:txBody>
      </p:sp>
      <p:sp>
        <p:nvSpPr>
          <p:cNvPr id="5" name="Rettangolo 4"/>
          <p:cNvSpPr/>
          <p:nvPr/>
        </p:nvSpPr>
        <p:spPr>
          <a:xfrm>
            <a:off x="7004305" y="4768334"/>
            <a:ext cx="376000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49580" indent="449580"/>
            <a:r>
              <a:rPr lang="it-IT" sz="2400" b="1" i="1" kern="0" dirty="0">
                <a:solidFill>
                  <a:srgbClr val="002060"/>
                </a:solidFill>
                <a:latin typeface="Leelawadee" panose="020B0502040204020203" pitchFamily="34" charset="-34"/>
                <a:ea typeface="Times New Roman" panose="02020603050405020304" pitchFamily="18" charset="0"/>
                <a:cs typeface="Times New Roman" panose="02020603050405020304" pitchFamily="18" charset="0"/>
              </a:rPr>
              <a:t>FRANCE </a:t>
            </a:r>
            <a:r>
              <a:rPr lang="it-IT" sz="2400" b="1" i="1" kern="0" dirty="0" smtClean="0">
                <a:solidFill>
                  <a:srgbClr val="002060"/>
                </a:solidFill>
                <a:latin typeface="Leelawadee" panose="020B0502040204020203" pitchFamily="34" charset="-34"/>
                <a:ea typeface="Times New Roman" panose="02020603050405020304" pitchFamily="18" charset="0"/>
                <a:cs typeface="Times New Roman" panose="02020603050405020304" pitchFamily="18" charset="0"/>
              </a:rPr>
              <a:t>TRACTOR</a:t>
            </a:r>
            <a:endParaRPr lang="it-IT" sz="2400" i="1" kern="0" dirty="0">
              <a:solidFill>
                <a:srgbClr val="002060"/>
              </a:solidFill>
              <a:latin typeface="Leelawadee" panose="020B0502040204020203" pitchFamily="34" charset="-34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86959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7FC065D6-AFDC-6108-C4A1-323F118F24A8}"/>
              </a:ext>
            </a:extLst>
          </p:cNvPr>
          <p:cNvSpPr txBox="1"/>
          <p:nvPr/>
        </p:nvSpPr>
        <p:spPr>
          <a:xfrm>
            <a:off x="2035265" y="1419166"/>
            <a:ext cx="812146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dirty="0">
                <a:solidFill>
                  <a:srgbClr val="154194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Réduire son impact, c’est aussi investir pour économiser ! </a:t>
            </a:r>
          </a:p>
          <a:p>
            <a:pPr algn="ctr"/>
            <a:r>
              <a:rPr lang="it-IT" sz="2000" dirty="0">
                <a:solidFill>
                  <a:srgbClr val="154194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Le GreenDeal a permis aux entreprises de partager leurs expériences.</a:t>
            </a: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EDF98D83-2D41-35E5-445D-0208387EE44F}"/>
              </a:ext>
            </a:extLst>
          </p:cNvPr>
          <p:cNvSpPr txBox="1"/>
          <p:nvPr/>
        </p:nvSpPr>
        <p:spPr>
          <a:xfrm>
            <a:off x="3971689" y="285543"/>
            <a:ext cx="424862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200" b="1" spc="0" dirty="0">
                <a:solidFill>
                  <a:srgbClr val="8DC57F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Des mesures simples et rentables</a:t>
            </a:r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E2C480F5-F9F9-4F7F-80C0-7724ADC504B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51839" y="0"/>
            <a:ext cx="3340161" cy="2361730"/>
          </a:xfrm>
          <a:prstGeom prst="rect">
            <a:avLst/>
          </a:prstGeom>
        </p:spPr>
      </p:pic>
      <p:graphicFrame>
        <p:nvGraphicFramePr>
          <p:cNvPr id="12" name="Graphique 11">
            <a:extLst>
              <a:ext uri="{FF2B5EF4-FFF2-40B4-BE49-F238E27FC236}">
                <a16:creationId xmlns:a16="http://schemas.microsoft.com/office/drawing/2014/main" id="{760911BB-4CE8-4B45-A32C-6A51C4FC4EB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23745921"/>
              </p:ext>
            </p:extLst>
          </p:nvPr>
        </p:nvGraphicFramePr>
        <p:xfrm>
          <a:off x="7897922" y="2290895"/>
          <a:ext cx="3796253" cy="31493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3" name="ZoneTexte 12">
            <a:extLst>
              <a:ext uri="{FF2B5EF4-FFF2-40B4-BE49-F238E27FC236}">
                <a16:creationId xmlns:a16="http://schemas.microsoft.com/office/drawing/2014/main" id="{8C4894F4-3F8D-4241-8EC5-28CF143426C6}"/>
              </a:ext>
            </a:extLst>
          </p:cNvPr>
          <p:cNvSpPr txBox="1"/>
          <p:nvPr/>
        </p:nvSpPr>
        <p:spPr>
          <a:xfrm>
            <a:off x="497825" y="2361730"/>
            <a:ext cx="764407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fr-FR" dirty="0">
                <a:solidFill>
                  <a:schemeClr val="accent6">
                    <a:lumMod val="75000"/>
                  </a:schemeClr>
                </a:solidFill>
              </a:rPr>
              <a:t>Suppression de l’éclairage nocturne et remplacement par des lampes solaires et programmables</a:t>
            </a:r>
          </a:p>
          <a:p>
            <a:pPr marL="285750" indent="-285750">
              <a:buFontTx/>
              <a:buChar char="-"/>
            </a:pPr>
            <a:r>
              <a:rPr lang="fr-FR" dirty="0">
                <a:solidFill>
                  <a:schemeClr val="accent6">
                    <a:lumMod val="75000"/>
                  </a:schemeClr>
                </a:solidFill>
              </a:rPr>
              <a:t>Extinction complète de l’atelier : toutes les prises sont disjonctées</a:t>
            </a:r>
          </a:p>
          <a:p>
            <a:pPr marL="285750" indent="-285750">
              <a:buFontTx/>
              <a:buChar char="-"/>
            </a:pPr>
            <a:r>
              <a:rPr lang="fr-FR" dirty="0">
                <a:solidFill>
                  <a:schemeClr val="accent6">
                    <a:lumMod val="75000"/>
                  </a:schemeClr>
                </a:solidFill>
              </a:rPr>
              <a:t>Extinction des climatiseurs, gestion des ouvrants, réflexion sur leur utilisation</a:t>
            </a:r>
          </a:p>
          <a:p>
            <a:pPr marL="285750" indent="-285750">
              <a:buFontTx/>
              <a:buChar char="-"/>
            </a:pPr>
            <a:r>
              <a:rPr lang="fr-FR" dirty="0">
                <a:solidFill>
                  <a:schemeClr val="accent6">
                    <a:lumMod val="75000"/>
                  </a:schemeClr>
                </a:solidFill>
              </a:rPr>
              <a:t>Prévention auprès du locataire et de l’équipe</a:t>
            </a:r>
          </a:p>
        </p:txBody>
      </p:sp>
      <p:graphicFrame>
        <p:nvGraphicFramePr>
          <p:cNvPr id="14" name="Graphique 13">
            <a:extLst>
              <a:ext uri="{FF2B5EF4-FFF2-40B4-BE49-F238E27FC236}">
                <a16:creationId xmlns:a16="http://schemas.microsoft.com/office/drawing/2014/main" id="{81B2BF62-0391-4643-B6EE-0256DBD9538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79447397"/>
              </p:ext>
            </p:extLst>
          </p:nvPr>
        </p:nvGraphicFramePr>
        <p:xfrm>
          <a:off x="497825" y="3956480"/>
          <a:ext cx="3295374" cy="21030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5" name="ZoneTexte 14">
            <a:extLst>
              <a:ext uri="{FF2B5EF4-FFF2-40B4-BE49-F238E27FC236}">
                <a16:creationId xmlns:a16="http://schemas.microsoft.com/office/drawing/2014/main" id="{2074D399-ADF4-4FAE-90CA-A062E81555EC}"/>
              </a:ext>
            </a:extLst>
          </p:cNvPr>
          <p:cNvSpPr txBox="1"/>
          <p:nvPr/>
        </p:nvSpPr>
        <p:spPr>
          <a:xfrm>
            <a:off x="3893284" y="4466826"/>
            <a:ext cx="394422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fr-FR" dirty="0">
                <a:solidFill>
                  <a:schemeClr val="accent1">
                    <a:lumMod val="50000"/>
                  </a:schemeClr>
                </a:solidFill>
              </a:rPr>
              <a:t>Fin du nettoyeur haute pression</a:t>
            </a:r>
          </a:p>
          <a:p>
            <a:pPr marL="285750" indent="-285750">
              <a:buFontTx/>
              <a:buChar char="-"/>
            </a:pPr>
            <a:r>
              <a:rPr lang="fr-FR" dirty="0">
                <a:solidFill>
                  <a:schemeClr val="accent1">
                    <a:lumMod val="50000"/>
                  </a:schemeClr>
                </a:solidFill>
              </a:rPr>
              <a:t>Chasse aux fuites</a:t>
            </a:r>
          </a:p>
          <a:p>
            <a:pPr marL="285750" indent="-285750">
              <a:buFontTx/>
              <a:buChar char="-"/>
            </a:pPr>
            <a:r>
              <a:rPr lang="fr-FR" dirty="0">
                <a:solidFill>
                  <a:schemeClr val="accent1">
                    <a:lumMod val="50000"/>
                  </a:schemeClr>
                </a:solidFill>
              </a:rPr>
              <a:t>Prévention importante</a:t>
            </a:r>
          </a:p>
          <a:p>
            <a:pPr marL="285750" indent="-285750">
              <a:buFontTx/>
              <a:buChar char="-"/>
            </a:pPr>
            <a:r>
              <a:rPr lang="fr-FR" dirty="0">
                <a:solidFill>
                  <a:schemeClr val="accent1">
                    <a:lumMod val="50000"/>
                  </a:schemeClr>
                </a:solidFill>
              </a:rPr>
              <a:t>Mise en place de nouvelles pratiques</a:t>
            </a:r>
          </a:p>
        </p:txBody>
      </p:sp>
    </p:spTree>
    <p:extLst>
      <p:ext uri="{BB962C8B-B14F-4D97-AF65-F5344CB8AC3E}">
        <p14:creationId xmlns:p14="http://schemas.microsoft.com/office/powerpoint/2010/main" val="15209372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>
            <a:extLst>
              <a:ext uri="{FF2B5EF4-FFF2-40B4-BE49-F238E27FC236}">
                <a16:creationId xmlns:a16="http://schemas.microsoft.com/office/drawing/2014/main" id="{EDF98D83-2D41-35E5-445D-0208387EE44F}"/>
              </a:ext>
            </a:extLst>
          </p:cNvPr>
          <p:cNvSpPr txBox="1"/>
          <p:nvPr/>
        </p:nvSpPr>
        <p:spPr>
          <a:xfrm>
            <a:off x="3877408" y="220140"/>
            <a:ext cx="44371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200" b="1" dirty="0">
                <a:solidFill>
                  <a:srgbClr val="8DC57F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F</a:t>
            </a:r>
            <a:r>
              <a:rPr lang="it-IT" sz="3200" b="1" spc="0" dirty="0">
                <a:solidFill>
                  <a:srgbClr val="8DC57F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édérer et convaincre</a:t>
            </a:r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E2C480F5-F9F9-4F7F-80C0-7724ADC504B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43284" y="0"/>
            <a:ext cx="3148716" cy="2226365"/>
          </a:xfrm>
          <a:prstGeom prst="rect">
            <a:avLst/>
          </a:prstGeom>
        </p:spPr>
      </p:pic>
      <p:sp>
        <p:nvSpPr>
          <p:cNvPr id="5" name="Bulle narrative : ronde 4">
            <a:extLst>
              <a:ext uri="{FF2B5EF4-FFF2-40B4-BE49-F238E27FC236}">
                <a16:creationId xmlns:a16="http://schemas.microsoft.com/office/drawing/2014/main" id="{1648DB6A-DC6B-4279-8473-C86DE1942B86}"/>
              </a:ext>
            </a:extLst>
          </p:cNvPr>
          <p:cNvSpPr/>
          <p:nvPr/>
        </p:nvSpPr>
        <p:spPr>
          <a:xfrm>
            <a:off x="233964" y="3471817"/>
            <a:ext cx="2941982" cy="1539669"/>
          </a:xfrm>
          <a:prstGeom prst="wedgeEllipseCallout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Revalorisation de tous les emballages même ceux de la maison</a:t>
            </a:r>
          </a:p>
        </p:txBody>
      </p:sp>
      <p:sp>
        <p:nvSpPr>
          <p:cNvPr id="6" name="Phylactère : pensées 5">
            <a:extLst>
              <a:ext uri="{FF2B5EF4-FFF2-40B4-BE49-F238E27FC236}">
                <a16:creationId xmlns:a16="http://schemas.microsoft.com/office/drawing/2014/main" id="{B01E5E31-4FB7-43FE-9A72-0B0D649F8415}"/>
              </a:ext>
            </a:extLst>
          </p:cNvPr>
          <p:cNvSpPr/>
          <p:nvPr/>
        </p:nvSpPr>
        <p:spPr>
          <a:xfrm rot="21284969">
            <a:off x="246191" y="1479594"/>
            <a:ext cx="3888364" cy="1865756"/>
          </a:xfrm>
          <a:prstGeom prst="cloudCallou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/>
              <a:t> Plus aucun achat d’emballage depuis 2019</a:t>
            </a:r>
          </a:p>
          <a:p>
            <a:pPr algn="ctr"/>
            <a:r>
              <a:rPr lang="fr-FR" dirty="0"/>
              <a:t> Implication en progression</a:t>
            </a:r>
          </a:p>
        </p:txBody>
      </p:sp>
      <p:sp>
        <p:nvSpPr>
          <p:cNvPr id="9" name="Bulle narrative : ronde 8">
            <a:extLst>
              <a:ext uri="{FF2B5EF4-FFF2-40B4-BE49-F238E27FC236}">
                <a16:creationId xmlns:a16="http://schemas.microsoft.com/office/drawing/2014/main" id="{377BBA8D-4F1B-412B-9961-8956B58E907B}"/>
              </a:ext>
            </a:extLst>
          </p:cNvPr>
          <p:cNvSpPr/>
          <p:nvPr/>
        </p:nvSpPr>
        <p:spPr>
          <a:xfrm>
            <a:off x="6047661" y="3519349"/>
            <a:ext cx="2670198" cy="1254748"/>
          </a:xfrm>
          <a:prstGeom prst="wedgeEllipseCallout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Ne pas regoudronner la cour</a:t>
            </a:r>
          </a:p>
        </p:txBody>
      </p:sp>
      <p:sp>
        <p:nvSpPr>
          <p:cNvPr id="11" name="Bulle narrative : ronde 10">
            <a:extLst>
              <a:ext uri="{FF2B5EF4-FFF2-40B4-BE49-F238E27FC236}">
                <a16:creationId xmlns:a16="http://schemas.microsoft.com/office/drawing/2014/main" id="{3CC5A260-B758-4453-A056-45BF37BD48CC}"/>
              </a:ext>
            </a:extLst>
          </p:cNvPr>
          <p:cNvSpPr/>
          <p:nvPr/>
        </p:nvSpPr>
        <p:spPr>
          <a:xfrm>
            <a:off x="2585971" y="4527902"/>
            <a:ext cx="2941982" cy="1435004"/>
          </a:xfrm>
          <a:prstGeom prst="wedgeEllipseCallout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Réduire le papier et supprimer les imprimantes des bureaux</a:t>
            </a:r>
          </a:p>
        </p:txBody>
      </p:sp>
      <p:sp>
        <p:nvSpPr>
          <p:cNvPr id="12" name="Phylactère : pensées 11">
            <a:extLst>
              <a:ext uri="{FF2B5EF4-FFF2-40B4-BE49-F238E27FC236}">
                <a16:creationId xmlns:a16="http://schemas.microsoft.com/office/drawing/2014/main" id="{5C5B699F-5450-4FE7-85E9-72542A3CAF31}"/>
              </a:ext>
            </a:extLst>
          </p:cNvPr>
          <p:cNvSpPr/>
          <p:nvPr/>
        </p:nvSpPr>
        <p:spPr>
          <a:xfrm>
            <a:off x="2818449" y="1390968"/>
            <a:ext cx="4128280" cy="2874450"/>
          </a:xfrm>
          <a:prstGeom prst="cloudCallou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/>
              <a:t>Utilisation de chiffons, centralisation d’une imprimante et réduction des impressions = baisse de charge +++</a:t>
            </a:r>
          </a:p>
          <a:p>
            <a:pPr algn="ctr"/>
            <a:r>
              <a:rPr lang="fr-FR" dirty="0">
                <a:solidFill>
                  <a:srgbClr val="003300"/>
                </a:solidFill>
              </a:rPr>
              <a:t>Le + : Les salariés se </a:t>
            </a:r>
          </a:p>
          <a:p>
            <a:pPr algn="ctr"/>
            <a:r>
              <a:rPr lang="fr-FR" dirty="0">
                <a:solidFill>
                  <a:srgbClr val="003300"/>
                </a:solidFill>
              </a:rPr>
              <a:t>lèvent plus</a:t>
            </a:r>
          </a:p>
        </p:txBody>
      </p:sp>
      <p:sp>
        <p:nvSpPr>
          <p:cNvPr id="10" name="Phylactère : pensées 9">
            <a:extLst>
              <a:ext uri="{FF2B5EF4-FFF2-40B4-BE49-F238E27FC236}">
                <a16:creationId xmlns:a16="http://schemas.microsoft.com/office/drawing/2014/main" id="{86999E2A-FDEA-4351-9AD8-C013503ED20A}"/>
              </a:ext>
            </a:extLst>
          </p:cNvPr>
          <p:cNvSpPr/>
          <p:nvPr/>
        </p:nvSpPr>
        <p:spPr>
          <a:xfrm rot="20836608">
            <a:off x="5854430" y="1552592"/>
            <a:ext cx="3319365" cy="1779909"/>
          </a:xfrm>
          <a:prstGeom prst="cloudCallou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/>
              <a:t>L’eau s’écoule mieux, la végétation revient</a:t>
            </a:r>
          </a:p>
          <a:p>
            <a:pPr algn="ctr"/>
            <a:r>
              <a:rPr lang="fr-FR" dirty="0">
                <a:solidFill>
                  <a:srgbClr val="003300"/>
                </a:solidFill>
              </a:rPr>
              <a:t>Le - : la boue aussi !</a:t>
            </a: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7FC065D6-AFDC-6108-C4A1-323F118F24A8}"/>
              </a:ext>
            </a:extLst>
          </p:cNvPr>
          <p:cNvSpPr txBox="1"/>
          <p:nvPr/>
        </p:nvSpPr>
        <p:spPr>
          <a:xfrm>
            <a:off x="3138935" y="737153"/>
            <a:ext cx="590434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dirty="0">
                <a:solidFill>
                  <a:srgbClr val="154194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La machine à idées était lancée ! </a:t>
            </a:r>
          </a:p>
          <a:p>
            <a:pPr algn="ctr"/>
            <a:r>
              <a:rPr lang="it-IT" sz="2000" dirty="0">
                <a:solidFill>
                  <a:srgbClr val="154194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Et nous avons été confortés dans notre démarche.</a:t>
            </a:r>
            <a:endParaRPr lang="it-IT" sz="2400" dirty="0">
              <a:solidFill>
                <a:srgbClr val="154194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15" name="Bulle narrative : ronde 14">
            <a:extLst>
              <a:ext uri="{FF2B5EF4-FFF2-40B4-BE49-F238E27FC236}">
                <a16:creationId xmlns:a16="http://schemas.microsoft.com/office/drawing/2014/main" id="{C4B98105-0506-4CDB-9FAD-45A2809C188C}"/>
              </a:ext>
            </a:extLst>
          </p:cNvPr>
          <p:cNvSpPr/>
          <p:nvPr/>
        </p:nvSpPr>
        <p:spPr>
          <a:xfrm>
            <a:off x="8904533" y="4527902"/>
            <a:ext cx="2941982" cy="1435004"/>
          </a:xfrm>
          <a:prstGeom prst="wedgeEllipseCallout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Limiter les déplacements</a:t>
            </a:r>
          </a:p>
        </p:txBody>
      </p:sp>
      <p:sp>
        <p:nvSpPr>
          <p:cNvPr id="13" name="Phylactère : pensées 12">
            <a:extLst>
              <a:ext uri="{FF2B5EF4-FFF2-40B4-BE49-F238E27FC236}">
                <a16:creationId xmlns:a16="http://schemas.microsoft.com/office/drawing/2014/main" id="{C1A63A26-607D-406F-B599-6EFF2AA82DE9}"/>
              </a:ext>
            </a:extLst>
          </p:cNvPr>
          <p:cNvSpPr/>
          <p:nvPr/>
        </p:nvSpPr>
        <p:spPr>
          <a:xfrm rot="21324720">
            <a:off x="8246595" y="1656910"/>
            <a:ext cx="3667814" cy="2862571"/>
          </a:xfrm>
          <a:prstGeom prst="cloudCallou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/>
              <a:t>Embauche de collaborateurs en proximité immédiate !</a:t>
            </a:r>
          </a:p>
          <a:p>
            <a:pPr algn="ctr"/>
            <a:r>
              <a:rPr lang="fr-FR" dirty="0"/>
              <a:t>Baisse des sinistres, des risques et des charges</a:t>
            </a:r>
          </a:p>
          <a:p>
            <a:pPr algn="ctr"/>
            <a:r>
              <a:rPr lang="fr-FR" dirty="0">
                <a:solidFill>
                  <a:srgbClr val="003300"/>
                </a:solidFill>
              </a:rPr>
              <a:t>Le + : le mécanicien a développé un nouveau concept</a:t>
            </a:r>
          </a:p>
        </p:txBody>
      </p:sp>
      <p:sp>
        <p:nvSpPr>
          <p:cNvPr id="4" name="Flèche : droite 3">
            <a:extLst>
              <a:ext uri="{FF2B5EF4-FFF2-40B4-BE49-F238E27FC236}">
                <a16:creationId xmlns:a16="http://schemas.microsoft.com/office/drawing/2014/main" id="{015E5A7C-01C2-47AB-8F48-1BEC21B67EB7}"/>
              </a:ext>
            </a:extLst>
          </p:cNvPr>
          <p:cNvSpPr/>
          <p:nvPr/>
        </p:nvSpPr>
        <p:spPr>
          <a:xfrm rot="21280935">
            <a:off x="5775093" y="4707335"/>
            <a:ext cx="3272746" cy="1521582"/>
          </a:xfrm>
          <a:prstGeom prst="rightArrow">
            <a:avLst/>
          </a:prstGeom>
          <a:gradFill flip="none" rotWithShape="1">
            <a:gsLst>
              <a:gs pos="0">
                <a:schemeClr val="accent6">
                  <a:lumMod val="67000"/>
                </a:schemeClr>
              </a:gs>
              <a:gs pos="48000">
                <a:schemeClr val="accent6">
                  <a:lumMod val="97000"/>
                  <a:lumOff val="3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Groupage des livraisons, recherche de circuits courts</a:t>
            </a:r>
          </a:p>
        </p:txBody>
      </p:sp>
    </p:spTree>
    <p:extLst>
      <p:ext uri="{BB962C8B-B14F-4D97-AF65-F5344CB8AC3E}">
        <p14:creationId xmlns:p14="http://schemas.microsoft.com/office/powerpoint/2010/main" val="249888525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Personalizza struttur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69ADD1301C5BF5489327AFF9CDA9464A" ma:contentTypeVersion="9" ma:contentTypeDescription="Creare un nuovo documento." ma:contentTypeScope="" ma:versionID="54bb65cbe64166073bc441ec5d713d2b">
  <xsd:schema xmlns:xsd="http://www.w3.org/2001/XMLSchema" xmlns:xs="http://www.w3.org/2001/XMLSchema" xmlns:p="http://schemas.microsoft.com/office/2006/metadata/properties" xmlns:ns2="d8448ffb-65f3-49ad-84db-8eaaca80c4e5" xmlns:ns3="22847c22-0316-4c5a-9696-ea18cc55a3e1" targetNamespace="http://schemas.microsoft.com/office/2006/metadata/properties" ma:root="true" ma:fieldsID="e525f395f78764d23a557aaae5520ff2" ns2:_="" ns3:_="">
    <xsd:import namespace="d8448ffb-65f3-49ad-84db-8eaaca80c4e5"/>
    <xsd:import namespace="22847c22-0316-4c5a-9696-ea18cc55a3e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8448ffb-65f3-49ad-84db-8eaaca80c4e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2" nillable="true" ma:taxonomy="true" ma:internalName="lcf76f155ced4ddcb4097134ff3c332f" ma:taxonomyFieldName="MediaServiceImageTags" ma:displayName="Tag immagine" ma:readOnly="false" ma:fieldId="{5cf76f15-5ced-4ddc-b409-7134ff3c332f}" ma:taxonomyMulti="true" ma:sspId="8e9f3963-3f73-4d76-baeb-7f3c7791c26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2847c22-0316-4c5a-9696-ea18cc55a3e1" elementFormDefault="qualified">
    <xsd:import namespace="http://schemas.microsoft.com/office/2006/documentManagement/types"/>
    <xsd:import namespace="http://schemas.microsoft.com/office/infopath/2007/PartnerControls"/>
    <xsd:element name="TaxCatchAll" ma:index="13" nillable="true" ma:displayName="Taxonomy Catch All Column" ma:hidden="true" ma:list="{b4a692cc-716d-4305-bffb-be8f60f8051f}" ma:internalName="TaxCatchAll" ma:showField="CatchAllData" ma:web="22847c22-0316-4c5a-9696-ea18cc55a3e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i contenuto"/>
        <xsd:element ref="dc:title" minOccurs="0" maxOccurs="1" ma:index="4" ma:displayName="Tito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22847c22-0316-4c5a-9696-ea18cc55a3e1" xsi:nil="true"/>
    <lcf76f155ced4ddcb4097134ff3c332f xmlns="d8448ffb-65f3-49ad-84db-8eaaca80c4e5">
      <Terms xmlns="http://schemas.microsoft.com/office/infopath/2007/PartnerControls"/>
    </lcf76f155ced4ddcb4097134ff3c332f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1EC1F13-89FA-44B0-AFBC-8755E587BB4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8448ffb-65f3-49ad-84db-8eaaca80c4e5"/>
    <ds:schemaRef ds:uri="22847c22-0316-4c5a-9696-ea18cc55a3e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08F9162-C84A-4225-AB96-F8BBD165FF31}">
  <ds:schemaRefs>
    <ds:schemaRef ds:uri="http://schemas.microsoft.com/office/2006/metadata/properties"/>
    <ds:schemaRef ds:uri="http://schemas.microsoft.com/office/infopath/2007/PartnerControls"/>
    <ds:schemaRef ds:uri="3fcefa0e-7d71-42de-87bb-c79d4ae1bd1c"/>
    <ds:schemaRef ds:uri="4ac17b3d-6d80-49ab-994d-36abbfecd279"/>
    <ds:schemaRef ds:uri="22847c22-0316-4c5a-9696-ea18cc55a3e1"/>
    <ds:schemaRef ds:uri="d8448ffb-65f3-49ad-84db-8eaaca80c4e5"/>
  </ds:schemaRefs>
</ds:datastoreItem>
</file>

<file path=customXml/itemProps3.xml><?xml version="1.0" encoding="utf-8"?>
<ds:datastoreItem xmlns:ds="http://schemas.openxmlformats.org/officeDocument/2006/customXml" ds:itemID="{C3CA89D6-CA28-4A88-98BD-E9F51C2F999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301</TotalTime>
  <Words>227</Words>
  <Application>Microsoft Office PowerPoint</Application>
  <PresentationFormat>Widescreen</PresentationFormat>
  <Paragraphs>34</Paragraphs>
  <Slides>3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2</vt:i4>
      </vt:variant>
      <vt:variant>
        <vt:lpstr>Titoli diapositive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Leelawadee</vt:lpstr>
      <vt:lpstr>Times New Roman</vt:lpstr>
      <vt:lpstr>Tema di Office</vt:lpstr>
      <vt:lpstr>Personalizza struttura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ticass_at</dc:creator>
  <cp:lastModifiedBy>claudia nessuno</cp:lastModifiedBy>
  <cp:revision>25</cp:revision>
  <dcterms:created xsi:type="dcterms:W3CDTF">2023-08-24T13:00:36Z</dcterms:created>
  <dcterms:modified xsi:type="dcterms:W3CDTF">2024-04-05T07:05:54Z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0x01010069ADD1301C5BF5489327AFF9CDA9464A</vt:lpwstr>
  </property>
  <property fmtid="{D5CDD505-2E9C-101B-9397-08002B2CF9AE}" pid="3" name="MediaServiceImageTags">
    <vt:lpwstr/>
  </property>
  <property fmtid="{D5CDD505-2E9C-101B-9397-08002B2CF9AE}" pid="4" name="xd_ProgID">
    <vt:lpwstr/>
  </property>
  <property fmtid="{D5CDD505-2E9C-101B-9397-08002B2CF9AE}" pid="5" name="_SourceUrl">
    <vt:lpwstr/>
  </property>
  <property fmtid="{D5CDD505-2E9C-101B-9397-08002B2CF9AE}" pid="6" name="_SharedFileIndex">
    <vt:lpwstr/>
  </property>
  <property fmtid="{D5CDD505-2E9C-101B-9397-08002B2CF9AE}" pid="7" name="ComplianceAssetId">
    <vt:lpwstr/>
  </property>
  <property fmtid="{D5CDD505-2E9C-101B-9397-08002B2CF9AE}" pid="8" name="TemplateUrl">
    <vt:lpwstr/>
  </property>
  <property fmtid="{D5CDD505-2E9C-101B-9397-08002B2CF9AE}" pid="9" name="_ExtendedDescription">
    <vt:lpwstr/>
  </property>
  <property fmtid="{D5CDD505-2E9C-101B-9397-08002B2CF9AE}" pid="10" name="TriggerFlowInfo">
    <vt:lpwstr/>
  </property>
  <property fmtid="{D5CDD505-2E9C-101B-9397-08002B2CF9AE}" pid="11" name="xd_Signature">
    <vt:bool>false</vt:bool>
  </property>
</Properties>
</file>